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23"/>
  </p:notesMasterIdLst>
  <p:sldIdLst>
    <p:sldId id="256" r:id="rId5"/>
    <p:sldId id="514" r:id="rId6"/>
    <p:sldId id="506" r:id="rId7"/>
    <p:sldId id="516" r:id="rId8"/>
    <p:sldId id="262" r:id="rId9"/>
    <p:sldId id="296" r:id="rId10"/>
    <p:sldId id="504" r:id="rId11"/>
    <p:sldId id="271" r:id="rId12"/>
    <p:sldId id="503" r:id="rId13"/>
    <p:sldId id="502" r:id="rId14"/>
    <p:sldId id="492" r:id="rId15"/>
    <p:sldId id="515" r:id="rId16"/>
    <p:sldId id="478" r:id="rId17"/>
    <p:sldId id="511" r:id="rId18"/>
    <p:sldId id="512" r:id="rId19"/>
    <p:sldId id="484" r:id="rId20"/>
    <p:sldId id="513" r:id="rId21"/>
    <p:sldId id="48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98"/>
    <p:restoredTop sz="95692"/>
  </p:normalViewPr>
  <p:slideViewPr>
    <p:cSldViewPr snapToGrid="0">
      <p:cViewPr varScale="1">
        <p:scale>
          <a:sx n="83" d="100"/>
          <a:sy n="83" d="100"/>
        </p:scale>
        <p:origin x="200" y="7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F1E4EF-92B3-4649-8064-C413AB3D69FA}"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39F9B9-EF4F-5246-8E68-6EDBAAF140EE}" type="slidenum">
              <a:rPr lang="en-US" smtClean="0"/>
              <a:t>‹#›</a:t>
            </a:fld>
            <a:endParaRPr lang="en-US"/>
          </a:p>
        </p:txBody>
      </p:sp>
    </p:spTree>
    <p:extLst>
      <p:ext uri="{BB962C8B-B14F-4D97-AF65-F5344CB8AC3E}">
        <p14:creationId xmlns:p14="http://schemas.microsoft.com/office/powerpoint/2010/main" val="10608594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healthy marine food web in the Salish Sea is important for many reasons, including recreationally, economically, and culturally. </a:t>
            </a:r>
          </a:p>
        </p:txBody>
      </p:sp>
      <p:sp>
        <p:nvSpPr>
          <p:cNvPr id="4" name="Slide Number Placeholder 3"/>
          <p:cNvSpPr>
            <a:spLocks noGrp="1"/>
          </p:cNvSpPr>
          <p:nvPr>
            <p:ph type="sldNum" sz="quarter" idx="5"/>
          </p:nvPr>
        </p:nvSpPr>
        <p:spPr/>
        <p:txBody>
          <a:bodyPr/>
          <a:lstStyle/>
          <a:p>
            <a:fld id="{E439F9B9-EF4F-5246-8E68-6EDBAAF140EE}" type="slidenum">
              <a:rPr lang="en-US" smtClean="0"/>
              <a:t>2</a:t>
            </a:fld>
            <a:endParaRPr lang="en-US"/>
          </a:p>
        </p:txBody>
      </p:sp>
    </p:spTree>
    <p:extLst>
      <p:ext uri="{BB962C8B-B14F-4D97-AF65-F5344CB8AC3E}">
        <p14:creationId xmlns:p14="http://schemas.microsoft.com/office/powerpoint/2010/main" val="10320138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 Lance and Surf Smelt they their eggs on beaches, so they depend on us to keep beaches natural so they have spawning habitat. When the tide is high they swim up to the beach, disperse their eggs, or spawn, and then when the tide goes out, all the eggs fall on to the sandy substrate of the beach. </a:t>
            </a:r>
          </a:p>
        </p:txBody>
      </p:sp>
      <p:sp>
        <p:nvSpPr>
          <p:cNvPr id="4" name="Slide Number Placeholder 3"/>
          <p:cNvSpPr>
            <a:spLocks noGrp="1"/>
          </p:cNvSpPr>
          <p:nvPr>
            <p:ph type="sldNum" sz="quarter" idx="5"/>
          </p:nvPr>
        </p:nvSpPr>
        <p:spPr/>
        <p:txBody>
          <a:bodyPr/>
          <a:lstStyle/>
          <a:p>
            <a:fld id="{E439F9B9-EF4F-5246-8E68-6EDBAAF140EE}" type="slidenum">
              <a:rPr lang="en-US" smtClean="0"/>
              <a:t>11</a:t>
            </a:fld>
            <a:endParaRPr lang="en-US"/>
          </a:p>
        </p:txBody>
      </p:sp>
    </p:spTree>
    <p:extLst>
      <p:ext uri="{BB962C8B-B14F-4D97-AF65-F5344CB8AC3E}">
        <p14:creationId xmlns:p14="http://schemas.microsoft.com/office/powerpoint/2010/main" val="3580911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armoring like retaining walls and bulkheads that are built on beaches to protect shoreline property disturb the natural processes of beach habitat that make them suitable for spawning. </a:t>
            </a:r>
          </a:p>
        </p:txBody>
      </p:sp>
      <p:sp>
        <p:nvSpPr>
          <p:cNvPr id="4" name="Slide Number Placeholder 3"/>
          <p:cNvSpPr>
            <a:spLocks noGrp="1"/>
          </p:cNvSpPr>
          <p:nvPr>
            <p:ph type="sldNum" sz="quarter" idx="5"/>
          </p:nvPr>
        </p:nvSpPr>
        <p:spPr/>
        <p:txBody>
          <a:bodyPr/>
          <a:lstStyle/>
          <a:p>
            <a:fld id="{E439F9B9-EF4F-5246-8E68-6EDBAAF140EE}" type="slidenum">
              <a:rPr lang="en-US" smtClean="0"/>
              <a:t>12</a:t>
            </a:fld>
            <a:endParaRPr lang="en-US"/>
          </a:p>
        </p:txBody>
      </p:sp>
    </p:spTree>
    <p:extLst>
      <p:ext uri="{BB962C8B-B14F-4D97-AF65-F5344CB8AC3E}">
        <p14:creationId xmlns:p14="http://schemas.microsoft.com/office/powerpoint/2010/main" val="36500319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this nearshore habitat, where the sea meets land, that is critical for a healthy marine food web. Nearshore habitat is a highly productive area, and it is also where human activity can greatly affect marine life. </a:t>
            </a:r>
          </a:p>
        </p:txBody>
      </p:sp>
      <p:sp>
        <p:nvSpPr>
          <p:cNvPr id="4" name="Slide Number Placeholder 3"/>
          <p:cNvSpPr>
            <a:spLocks noGrp="1"/>
          </p:cNvSpPr>
          <p:nvPr>
            <p:ph type="sldNum" sz="quarter" idx="5"/>
          </p:nvPr>
        </p:nvSpPr>
        <p:spPr/>
        <p:txBody>
          <a:bodyPr/>
          <a:lstStyle/>
          <a:p>
            <a:fld id="{E439F9B9-EF4F-5246-8E68-6EDBAAF140EE}" type="slidenum">
              <a:rPr lang="en-US" smtClean="0"/>
              <a:t>13</a:t>
            </a:fld>
            <a:endParaRPr lang="en-US"/>
          </a:p>
        </p:txBody>
      </p:sp>
    </p:spTree>
    <p:extLst>
      <p:ext uri="{BB962C8B-B14F-4D97-AF65-F5344CB8AC3E}">
        <p14:creationId xmlns:p14="http://schemas.microsoft.com/office/powerpoint/2010/main" val="895394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ighlight>
                  <a:srgbClr val="FFFF00"/>
                </a:highlight>
              </a:rPr>
              <a:t>Shallow water 1-30 feet, light dependent </a:t>
            </a:r>
          </a:p>
          <a:p>
            <a:r>
              <a:rPr lang="en-US" sz="1200" dirty="0">
                <a:highlight>
                  <a:srgbClr val="FFFF00"/>
                </a:highlight>
              </a:rPr>
              <a:t>Sandy bottom</a:t>
            </a:r>
          </a:p>
          <a:p>
            <a:r>
              <a:rPr lang="en-US" sz="1200" dirty="0">
                <a:highlight>
                  <a:srgbClr val="FFFF00"/>
                </a:highlight>
              </a:rPr>
              <a:t>Flowering plant</a:t>
            </a:r>
          </a:p>
          <a:p>
            <a:r>
              <a:rPr lang="en-US" sz="1200" dirty="0">
                <a:highlight>
                  <a:srgbClr val="FFFF00"/>
                </a:highlight>
              </a:rPr>
              <a:t>Critical habitat for spawning herring to lay their eggs</a:t>
            </a:r>
          </a:p>
          <a:p>
            <a:pPr>
              <a:lnSpc>
                <a:spcPct val="90000"/>
              </a:lnSpc>
              <a:spcBef>
                <a:spcPct val="50000"/>
              </a:spcBef>
            </a:pPr>
            <a:r>
              <a:rPr lang="en-US" altLang="en-US" sz="1200" dirty="0">
                <a:highlight>
                  <a:srgbClr val="FFFF00"/>
                </a:highlight>
              </a:rPr>
              <a:t>Nursery, spawning, feeding &amp; migratory habitat for large numbers of fish, crabs, clams </a:t>
            </a:r>
          </a:p>
          <a:p>
            <a:pPr>
              <a:lnSpc>
                <a:spcPct val="90000"/>
              </a:lnSpc>
              <a:spcBef>
                <a:spcPct val="50000"/>
              </a:spcBef>
            </a:pPr>
            <a:r>
              <a:rPr lang="en-US" altLang="en-US" sz="1200" dirty="0">
                <a:highlight>
                  <a:srgbClr val="FFFF00"/>
                </a:highlight>
              </a:rPr>
              <a:t>Highly productive</a:t>
            </a:r>
          </a:p>
          <a:p>
            <a:pPr>
              <a:lnSpc>
                <a:spcPct val="90000"/>
              </a:lnSpc>
              <a:spcBef>
                <a:spcPct val="50000"/>
              </a:spcBef>
            </a:pPr>
            <a:r>
              <a:rPr lang="en-US" altLang="en-US" sz="1200" dirty="0">
                <a:highlight>
                  <a:srgbClr val="FFFF00"/>
                </a:highlight>
              </a:rPr>
              <a:t>Stabilize soils &amp; provide structure</a:t>
            </a:r>
          </a:p>
          <a:p>
            <a:pPr marL="0" indent="0">
              <a:buNone/>
            </a:pPr>
            <a:endParaRPr lang="en-US" sz="1200" dirty="0">
              <a:highlight>
                <a:srgbClr val="FFFF00"/>
              </a:highlight>
            </a:endParaRPr>
          </a:p>
          <a:p>
            <a:endParaRPr lang="en-US" sz="1200" dirty="0">
              <a:highlight>
                <a:srgbClr val="FFFF00"/>
              </a:highlight>
            </a:endParaRPr>
          </a:p>
          <a:p>
            <a:endParaRPr lang="en-US" sz="1200"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0EABC896-0260-BA49-92A8-4A40EBD6D2D6}" type="slidenum">
              <a:rPr lang="en-US" smtClean="0"/>
              <a:t>14</a:t>
            </a:fld>
            <a:endParaRPr lang="en-US"/>
          </a:p>
        </p:txBody>
      </p:sp>
    </p:spTree>
    <p:extLst>
      <p:ext uri="{BB962C8B-B14F-4D97-AF65-F5344CB8AC3E}">
        <p14:creationId xmlns:p14="http://schemas.microsoft.com/office/powerpoint/2010/main" val="30968302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7:notes"/>
          <p:cNvSpPr>
            <a:spLocks noGrp="1" noRot="1" noChangeAspect="1"/>
          </p:cNvSpPr>
          <p:nvPr>
            <p:ph type="sldImg" idx="2"/>
          </p:nvPr>
        </p:nvSpPr>
        <p:spPr>
          <a:xfrm>
            <a:off x="423863" y="704850"/>
            <a:ext cx="6254750" cy="3519488"/>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p7:notes"/>
          <p:cNvSpPr txBox="1">
            <a:spLocks noGrp="1"/>
          </p:cNvSpPr>
          <p:nvPr>
            <p:ph type="body" idx="1"/>
          </p:nvPr>
        </p:nvSpPr>
        <p:spPr>
          <a:xfrm>
            <a:off x="710248" y="4459526"/>
            <a:ext cx="5681980" cy="4224814"/>
          </a:xfrm>
          <a:prstGeom prst="rect">
            <a:avLst/>
          </a:prstGeom>
          <a:noFill/>
          <a:ln>
            <a:noFill/>
          </a:ln>
        </p:spPr>
        <p:txBody>
          <a:bodyPr spcFirstLastPara="1" wrap="square" lIns="94213" tIns="94213" rIns="94213" bIns="94213" anchor="t" anchorCtr="0">
            <a:noAutofit/>
          </a:bodyPr>
          <a:lstStyle/>
          <a:p>
            <a:pPr>
              <a:buSzPts val="1100"/>
            </a:pPr>
            <a:r>
              <a:rPr lang="en-US" dirty="0"/>
              <a:t>Herring depend on eelgrass to lay their eggs on. </a:t>
            </a:r>
            <a:endParaRPr dirty="0"/>
          </a:p>
        </p:txBody>
      </p:sp>
    </p:spTree>
    <p:extLst>
      <p:ext uri="{BB962C8B-B14F-4D97-AF65-F5344CB8AC3E}">
        <p14:creationId xmlns:p14="http://schemas.microsoft.com/office/powerpoint/2010/main" val="24419755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Eelgrass is on the decline in many places around the Salish Sea. This map from the Department of Natural Resources shows where eelgrass is on the decline or increasing.  Look where you are located, what do you see? Any ideas why it’s increasing or decreasing?</a:t>
            </a:r>
          </a:p>
        </p:txBody>
      </p:sp>
      <p:sp>
        <p:nvSpPr>
          <p:cNvPr id="4" name="Slide Number Placeholder 3"/>
          <p:cNvSpPr>
            <a:spLocks noGrp="1"/>
          </p:cNvSpPr>
          <p:nvPr>
            <p:ph type="sldNum" sz="quarter" idx="5"/>
          </p:nvPr>
        </p:nvSpPr>
        <p:spPr/>
        <p:txBody>
          <a:bodyPr/>
          <a:lstStyle/>
          <a:p>
            <a:fld id="{E439F9B9-EF4F-5246-8E68-6EDBAAF140EE}" type="slidenum">
              <a:rPr lang="en-US" smtClean="0"/>
              <a:t>16</a:t>
            </a:fld>
            <a:endParaRPr lang="en-US"/>
          </a:p>
        </p:txBody>
      </p:sp>
    </p:spTree>
    <p:extLst>
      <p:ext uri="{BB962C8B-B14F-4D97-AF65-F5344CB8AC3E}">
        <p14:creationId xmlns:p14="http://schemas.microsoft.com/office/powerpoint/2010/main" val="30822302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 kelp is another important or critical habitat for many species in the marine food web. It also provides refuge, food, and shelter for salmon, forage fish and many more. Some cool facts about Bull Kelp- it can grow u p to 2feet a day! Making it one of the fastest growing plant species, after bamboo. It also can sequester 20 times more carbon per acre than forests on land!</a:t>
            </a:r>
          </a:p>
        </p:txBody>
      </p:sp>
      <p:sp>
        <p:nvSpPr>
          <p:cNvPr id="4" name="Slide Number Placeholder 3"/>
          <p:cNvSpPr>
            <a:spLocks noGrp="1"/>
          </p:cNvSpPr>
          <p:nvPr>
            <p:ph type="sldNum" sz="quarter" idx="5"/>
          </p:nvPr>
        </p:nvSpPr>
        <p:spPr/>
        <p:txBody>
          <a:bodyPr/>
          <a:lstStyle/>
          <a:p>
            <a:fld id="{E439F9B9-EF4F-5246-8E68-6EDBAAF140EE}" type="slidenum">
              <a:rPr lang="en-US" smtClean="0"/>
              <a:t>17</a:t>
            </a:fld>
            <a:endParaRPr lang="en-US"/>
          </a:p>
        </p:txBody>
      </p:sp>
    </p:spTree>
    <p:extLst>
      <p:ext uri="{BB962C8B-B14F-4D97-AF65-F5344CB8AC3E}">
        <p14:creationId xmlns:p14="http://schemas.microsoft.com/office/powerpoint/2010/main" val="29197837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there are many pressures on our marine environment, there are many things we can do to help! </a:t>
            </a:r>
          </a:p>
        </p:txBody>
      </p:sp>
      <p:sp>
        <p:nvSpPr>
          <p:cNvPr id="4" name="Slide Number Placeholder 3"/>
          <p:cNvSpPr>
            <a:spLocks noGrp="1"/>
          </p:cNvSpPr>
          <p:nvPr>
            <p:ph type="sldNum" sz="quarter" idx="5"/>
          </p:nvPr>
        </p:nvSpPr>
        <p:spPr/>
        <p:txBody>
          <a:bodyPr/>
          <a:lstStyle/>
          <a:p>
            <a:fld id="{E439F9B9-EF4F-5246-8E68-6EDBAAF140EE}" type="slidenum">
              <a:rPr lang="en-US" smtClean="0"/>
              <a:t>18</a:t>
            </a:fld>
            <a:endParaRPr lang="en-US"/>
          </a:p>
        </p:txBody>
      </p:sp>
    </p:spTree>
    <p:extLst>
      <p:ext uri="{BB962C8B-B14F-4D97-AF65-F5344CB8AC3E}">
        <p14:creationId xmlns:p14="http://schemas.microsoft.com/office/powerpoint/2010/main" val="35326244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of the food chain, or the largest predator in the food web, are the killer whales of the Salish Sea. There are 2 eco types of killer whales here and they are the Transient or Bigg’s killer whales who eat marine mammals and the Southern Resident killer whales who eat salmon.  </a:t>
            </a:r>
          </a:p>
        </p:txBody>
      </p:sp>
      <p:sp>
        <p:nvSpPr>
          <p:cNvPr id="4" name="Slide Number Placeholder 3"/>
          <p:cNvSpPr>
            <a:spLocks noGrp="1"/>
          </p:cNvSpPr>
          <p:nvPr>
            <p:ph type="sldNum" sz="quarter" idx="5"/>
          </p:nvPr>
        </p:nvSpPr>
        <p:spPr/>
        <p:txBody>
          <a:bodyPr/>
          <a:lstStyle/>
          <a:p>
            <a:fld id="{E439F9B9-EF4F-5246-8E68-6EDBAAF140EE}" type="slidenum">
              <a:rPr lang="en-US" smtClean="0"/>
              <a:t>3</a:t>
            </a:fld>
            <a:endParaRPr lang="en-US"/>
          </a:p>
        </p:txBody>
      </p:sp>
    </p:spTree>
    <p:extLst>
      <p:ext uri="{BB962C8B-B14F-4D97-AF65-F5344CB8AC3E}">
        <p14:creationId xmlns:p14="http://schemas.microsoft.com/office/powerpoint/2010/main" val="9249200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difficult to tell the difference between a Southern Resident killer whale and a Transient. Physically they have a few differences like the angle of their eye patch and the width of their dorsal fin. The best way to tell the difference is by looking at their saddle patch; a Transient will have a ”closed” saddle patch and a Resident’s will be open most of the time. </a:t>
            </a:r>
          </a:p>
        </p:txBody>
      </p:sp>
      <p:sp>
        <p:nvSpPr>
          <p:cNvPr id="4" name="Slide Number Placeholder 3"/>
          <p:cNvSpPr>
            <a:spLocks noGrp="1"/>
          </p:cNvSpPr>
          <p:nvPr>
            <p:ph type="sldNum" sz="quarter" idx="5"/>
          </p:nvPr>
        </p:nvSpPr>
        <p:spPr/>
        <p:txBody>
          <a:bodyPr/>
          <a:lstStyle/>
          <a:p>
            <a:fld id="{E439F9B9-EF4F-5246-8E68-6EDBAAF140EE}" type="slidenum">
              <a:rPr lang="en-US" smtClean="0"/>
              <a:t>4</a:t>
            </a:fld>
            <a:endParaRPr lang="en-US"/>
          </a:p>
        </p:txBody>
      </p:sp>
    </p:spTree>
    <p:extLst>
      <p:ext uri="{BB962C8B-B14F-4D97-AF65-F5344CB8AC3E}">
        <p14:creationId xmlns:p14="http://schemas.microsoft.com/office/powerpoint/2010/main" val="947407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Southern Resident killer whales are here in the Salish Sea because of their food- salmon! 90% if their diet is Chinook Salmon. </a:t>
            </a:r>
          </a:p>
        </p:txBody>
      </p:sp>
      <p:sp>
        <p:nvSpPr>
          <p:cNvPr id="4" name="Slide Number Placeholder 3"/>
          <p:cNvSpPr>
            <a:spLocks noGrp="1"/>
          </p:cNvSpPr>
          <p:nvPr>
            <p:ph type="sldNum" sz="quarter" idx="5"/>
          </p:nvPr>
        </p:nvSpPr>
        <p:spPr/>
        <p:txBody>
          <a:bodyPr/>
          <a:lstStyle/>
          <a:p>
            <a:fld id="{E439F9B9-EF4F-5246-8E68-6EDBAAF140EE}" type="slidenum">
              <a:rPr lang="en-US" smtClean="0"/>
              <a:t>5</a:t>
            </a:fld>
            <a:endParaRPr lang="en-US"/>
          </a:p>
        </p:txBody>
      </p:sp>
    </p:spTree>
    <p:extLst>
      <p:ext uri="{BB962C8B-B14F-4D97-AF65-F5344CB8AC3E}">
        <p14:creationId xmlns:p14="http://schemas.microsoft.com/office/powerpoint/2010/main" val="28872379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7" name="Google Shape;157;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 shorelines of the San Juans Islands matter for more than local and visitors to the islands- this habitat supports juvenile salmon from around the Salish Sea. When they leave their natal rivers, before they head out to the Pacific Ocean, they make a stop along the shorelines of the islands to rear, or get big and strong. Juvenile salmon migrate to the shorelines to find shelter in habitat like eelgrass and bull kelp, where they can find their food source- forage fish. </a:t>
            </a: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Forage fish are small schooling silver fish that everything from other fish to marine birds feed, or forage on! There are 3 main forage fish that salmon depend on for a rich source of protein. Pacific herring, Surf smelt, and Pacific Sand Lance.</a:t>
            </a:r>
          </a:p>
        </p:txBody>
      </p:sp>
      <p:sp>
        <p:nvSpPr>
          <p:cNvPr id="4" name="Slide Number Placeholder 3"/>
          <p:cNvSpPr>
            <a:spLocks noGrp="1"/>
          </p:cNvSpPr>
          <p:nvPr>
            <p:ph type="sldNum" sz="quarter" idx="5"/>
          </p:nvPr>
        </p:nvSpPr>
        <p:spPr/>
        <p:txBody>
          <a:bodyPr/>
          <a:lstStyle/>
          <a:p>
            <a:fld id="{E439F9B9-EF4F-5246-8E68-6EDBAAF140EE}" type="slidenum">
              <a:rPr lang="en-US" smtClean="0"/>
              <a:t>7</a:t>
            </a:fld>
            <a:endParaRPr lang="en-US"/>
          </a:p>
        </p:txBody>
      </p:sp>
    </p:spTree>
    <p:extLst>
      <p:ext uri="{BB962C8B-B14F-4D97-AF65-F5344CB8AC3E}">
        <p14:creationId xmlns:p14="http://schemas.microsoft.com/office/powerpoint/2010/main" val="9118661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Pacific herring are important for many reasons- they have been a staple in the First People’s diet for over 12,000 years in the Salish Sea and many animals in the food web also depend on them. There use to be a robust herring population and now it is dwindling. Herring lay their eggs in the intertidal zone, on eelgrass and other underwater vegetation. </a:t>
            </a:r>
          </a:p>
        </p:txBody>
      </p:sp>
      <p:sp>
        <p:nvSpPr>
          <p:cNvPr id="4" name="Slide Number Placeholder 3"/>
          <p:cNvSpPr>
            <a:spLocks noGrp="1"/>
          </p:cNvSpPr>
          <p:nvPr>
            <p:ph type="sldNum" sz="quarter" idx="5"/>
          </p:nvPr>
        </p:nvSpPr>
        <p:spPr/>
        <p:txBody>
          <a:bodyPr/>
          <a:lstStyle/>
          <a:p>
            <a:fld id="{E439F9B9-EF4F-5246-8E68-6EDBAAF140EE}" type="slidenum">
              <a:rPr lang="en-US" smtClean="0"/>
              <a:t>8</a:t>
            </a:fld>
            <a:endParaRPr lang="en-US"/>
          </a:p>
        </p:txBody>
      </p:sp>
    </p:spTree>
    <p:extLst>
      <p:ext uri="{BB962C8B-B14F-4D97-AF65-F5344CB8AC3E}">
        <p14:creationId xmlns:p14="http://schemas.microsoft.com/office/powerpoint/2010/main" val="22670683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Surf smelt are another small school fish with a blue strip on them. They lay their eggs on the beach. </a:t>
            </a:r>
          </a:p>
        </p:txBody>
      </p:sp>
      <p:sp>
        <p:nvSpPr>
          <p:cNvPr id="4" name="Slide Number Placeholder 3"/>
          <p:cNvSpPr>
            <a:spLocks noGrp="1"/>
          </p:cNvSpPr>
          <p:nvPr>
            <p:ph type="sldNum" sz="quarter" idx="5"/>
          </p:nvPr>
        </p:nvSpPr>
        <p:spPr/>
        <p:txBody>
          <a:bodyPr/>
          <a:lstStyle/>
          <a:p>
            <a:fld id="{E439F9B9-EF4F-5246-8E68-6EDBAAF140EE}" type="slidenum">
              <a:rPr lang="en-US" smtClean="0"/>
              <a:t>9</a:t>
            </a:fld>
            <a:endParaRPr lang="en-US"/>
          </a:p>
        </p:txBody>
      </p:sp>
    </p:spTree>
    <p:extLst>
      <p:ext uri="{BB962C8B-B14F-4D97-AF65-F5344CB8AC3E}">
        <p14:creationId xmlns:p14="http://schemas.microsoft.com/office/powerpoint/2010/main" val="32770247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Sand Lance are the most important forage fish to juvenile salmon because they are the first fish, or protein they will eat. They are long and slender so can fit right into a salmon’s belly, even if it is barely larger than the sand lance! Marine birds like this Auklet fill up their beaks with them and take them back to the nests to feed their young. </a:t>
            </a:r>
          </a:p>
        </p:txBody>
      </p:sp>
      <p:sp>
        <p:nvSpPr>
          <p:cNvPr id="4" name="Slide Number Placeholder 3"/>
          <p:cNvSpPr>
            <a:spLocks noGrp="1"/>
          </p:cNvSpPr>
          <p:nvPr>
            <p:ph type="sldNum" sz="quarter" idx="5"/>
          </p:nvPr>
        </p:nvSpPr>
        <p:spPr/>
        <p:txBody>
          <a:bodyPr/>
          <a:lstStyle/>
          <a:p>
            <a:fld id="{E439F9B9-EF4F-5246-8E68-6EDBAAF140EE}" type="slidenum">
              <a:rPr lang="en-US" smtClean="0"/>
              <a:t>10</a:t>
            </a:fld>
            <a:endParaRPr lang="en-US"/>
          </a:p>
        </p:txBody>
      </p:sp>
    </p:spTree>
    <p:extLst>
      <p:ext uri="{BB962C8B-B14F-4D97-AF65-F5344CB8AC3E}">
        <p14:creationId xmlns:p14="http://schemas.microsoft.com/office/powerpoint/2010/main" val="964301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0238C2C-060D-C149-883A-B49ABED45B07}"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67329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238C2C-060D-C149-883A-B49ABED45B07}"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1866033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238C2C-060D-C149-883A-B49ABED45B07}"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349045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238C2C-060D-C149-883A-B49ABED45B07}"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AA0D2-3B6B-1242-AA22-BF278E3F8018}" type="slidenum">
              <a:rPr lang="en-US" smtClean="0"/>
              <a:t>‹#›</a:t>
            </a:fld>
            <a:endParaRPr lang="en-US"/>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569285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238C2C-060D-C149-883A-B49ABED45B07}"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37674128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0238C2C-060D-C149-883A-B49ABED45B07}"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2231541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B0238C2C-060D-C149-883A-B49ABED45B07}"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2207364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38C2C-060D-C149-883A-B49ABED45B07}"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17120497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38C2C-060D-C149-883A-B49ABED45B07}"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2699476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0238C2C-060D-C149-883A-B49ABED45B07}"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227018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238C2C-060D-C149-883A-B49ABED45B07}" type="datetimeFigureOut">
              <a:rPr lang="en-US" smtClean="0"/>
              <a:t>12/18/2023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559870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0238C2C-060D-C149-883A-B49ABED45B07}"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23409069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0238C2C-060D-C149-883A-B49ABED45B07}" type="datetimeFigureOut">
              <a:rPr lang="en-US" smtClean="0"/>
              <a:t>12/18/2023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1178731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0238C2C-060D-C149-883A-B49ABED45B07}" type="datetimeFigureOut">
              <a:rPr lang="en-US" smtClean="0"/>
              <a:t>12/18/2023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293037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B0238C2C-060D-C149-883A-B49ABED45B07}" type="datetimeFigureOut">
              <a:rPr lang="en-US" smtClean="0"/>
              <a:t>12/18/2023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2141828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238C2C-060D-C149-883A-B49ABED45B07}"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278701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0238C2C-060D-C149-883A-B49ABED45B07}" type="datetimeFigureOut">
              <a:rPr lang="en-US" smtClean="0"/>
              <a:t>12/18/2023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8AA0D2-3B6B-1242-AA22-BF278E3F8018}" type="slidenum">
              <a:rPr lang="en-US" smtClean="0"/>
              <a:t>‹#›</a:t>
            </a:fld>
            <a:endParaRPr lang="en-US"/>
          </a:p>
        </p:txBody>
      </p:sp>
    </p:spTree>
    <p:extLst>
      <p:ext uri="{BB962C8B-B14F-4D97-AF65-F5344CB8AC3E}">
        <p14:creationId xmlns:p14="http://schemas.microsoft.com/office/powerpoint/2010/main" val="1391973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B0238C2C-060D-C149-883A-B49ABED45B07}" type="datetimeFigureOut">
              <a:rPr lang="en-US" smtClean="0"/>
              <a:t>12/18/2023</a:t>
            </a:fld>
            <a:endParaRPr lang="en-US"/>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4E8AA0D2-3B6B-1242-AA22-BF278E3F8018}" type="slidenum">
              <a:rPr lang="en-US" smtClean="0"/>
              <a:t>‹#›</a:t>
            </a:fld>
            <a:endParaRPr lang="en-US"/>
          </a:p>
        </p:txBody>
      </p:sp>
    </p:spTree>
    <p:extLst>
      <p:ext uri="{BB962C8B-B14F-4D97-AF65-F5344CB8AC3E}">
        <p14:creationId xmlns:p14="http://schemas.microsoft.com/office/powerpoint/2010/main" val="298054720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8.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35089-11CA-2A77-8DF3-7BE54592309C}"/>
              </a:ext>
            </a:extLst>
          </p:cNvPr>
          <p:cNvSpPr>
            <a:spLocks noGrp="1"/>
          </p:cNvSpPr>
          <p:nvPr>
            <p:ph type="ctrTitle"/>
          </p:nvPr>
        </p:nvSpPr>
        <p:spPr>
          <a:xfrm>
            <a:off x="1979613" y="330544"/>
            <a:ext cx="8689976" cy="1023935"/>
          </a:xfr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txBody>
          <a:bodyPr/>
          <a:lstStyle/>
          <a:p>
            <a:r>
              <a:rPr lang="en-US" dirty="0"/>
              <a:t>Explore the marine food web </a:t>
            </a:r>
          </a:p>
        </p:txBody>
      </p:sp>
      <p:sp>
        <p:nvSpPr>
          <p:cNvPr id="3" name="Subtitle 2">
            <a:extLst>
              <a:ext uri="{FF2B5EF4-FFF2-40B4-BE49-F238E27FC236}">
                <a16:creationId xmlns:a16="http://schemas.microsoft.com/office/drawing/2014/main" id="{CA885A29-6534-63DF-05E7-B35A3DCA36E2}"/>
              </a:ext>
            </a:extLst>
          </p:cNvPr>
          <p:cNvSpPr>
            <a:spLocks noGrp="1"/>
          </p:cNvSpPr>
          <p:nvPr>
            <p:ph type="subTitle" idx="1"/>
          </p:nvPr>
        </p:nvSpPr>
        <p:spPr/>
        <p:txBody>
          <a:bodyPr/>
          <a:lstStyle/>
          <a:p>
            <a:endParaRPr lang="en-US" dirty="0"/>
          </a:p>
        </p:txBody>
      </p:sp>
      <p:pic>
        <p:nvPicPr>
          <p:cNvPr id="6" name="Picture 5">
            <a:extLst>
              <a:ext uri="{FF2B5EF4-FFF2-40B4-BE49-F238E27FC236}">
                <a16:creationId xmlns:a16="http://schemas.microsoft.com/office/drawing/2014/main" id="{3CD2BF32-4AFA-E0F4-77D1-82246265F03F}"/>
              </a:ext>
            </a:extLst>
          </p:cNvPr>
          <p:cNvPicPr>
            <a:picLocks noChangeAspect="1"/>
          </p:cNvPicPr>
          <p:nvPr/>
        </p:nvPicPr>
        <p:blipFill>
          <a:blip r:embed="rId2"/>
          <a:stretch>
            <a:fillRect/>
          </a:stretch>
        </p:blipFill>
        <p:spPr>
          <a:xfrm>
            <a:off x="88898" y="1800222"/>
            <a:ext cx="4914902" cy="3276601"/>
          </a:xfrm>
          <a:prstGeom prst="rect">
            <a:avLst/>
          </a:prstGeom>
        </p:spPr>
      </p:pic>
      <p:pic>
        <p:nvPicPr>
          <p:cNvPr id="8" name="Picture 7">
            <a:extLst>
              <a:ext uri="{FF2B5EF4-FFF2-40B4-BE49-F238E27FC236}">
                <a16:creationId xmlns:a16="http://schemas.microsoft.com/office/drawing/2014/main" id="{DE811A06-ED5C-B787-B4EB-7124185333DD}"/>
              </a:ext>
            </a:extLst>
          </p:cNvPr>
          <p:cNvPicPr>
            <a:picLocks noChangeAspect="1"/>
          </p:cNvPicPr>
          <p:nvPr/>
        </p:nvPicPr>
        <p:blipFill>
          <a:blip r:embed="rId3"/>
          <a:stretch>
            <a:fillRect/>
          </a:stretch>
        </p:blipFill>
        <p:spPr>
          <a:xfrm>
            <a:off x="3700462" y="3715643"/>
            <a:ext cx="5586413" cy="3142357"/>
          </a:xfrm>
          <a:prstGeom prst="rect">
            <a:avLst/>
          </a:prstGeom>
        </p:spPr>
      </p:pic>
      <p:pic>
        <p:nvPicPr>
          <p:cNvPr id="4" name="Google Shape;159;p10">
            <a:extLst>
              <a:ext uri="{FF2B5EF4-FFF2-40B4-BE49-F238E27FC236}">
                <a16:creationId xmlns:a16="http://schemas.microsoft.com/office/drawing/2014/main" id="{C12CC303-F168-4FCD-B309-5B4A348D4118}"/>
              </a:ext>
            </a:extLst>
          </p:cNvPr>
          <p:cNvPicPr preferRelativeResize="0"/>
          <p:nvPr/>
        </p:nvPicPr>
        <p:blipFill rotWithShape="1">
          <a:blip r:embed="rId4">
            <a:alphaModFix/>
          </a:blip>
          <a:srcRect/>
          <a:stretch/>
        </p:blipFill>
        <p:spPr>
          <a:xfrm>
            <a:off x="7572375" y="1800222"/>
            <a:ext cx="4619625" cy="3142357"/>
          </a:xfrm>
          <a:prstGeom prst="rect">
            <a:avLst/>
          </a:prstGeom>
          <a:noFill/>
          <a:ln>
            <a:noFill/>
          </a:ln>
        </p:spPr>
      </p:pic>
      <p:sp>
        <p:nvSpPr>
          <p:cNvPr id="10" name="TextBox 9">
            <a:extLst>
              <a:ext uri="{FF2B5EF4-FFF2-40B4-BE49-F238E27FC236}">
                <a16:creationId xmlns:a16="http://schemas.microsoft.com/office/drawing/2014/main" id="{D52D8568-FF9A-6B28-B9AD-77828B5FE82E}"/>
              </a:ext>
            </a:extLst>
          </p:cNvPr>
          <p:cNvSpPr txBox="1"/>
          <p:nvPr/>
        </p:nvSpPr>
        <p:spPr>
          <a:xfrm>
            <a:off x="7572375" y="6525524"/>
            <a:ext cx="2528887" cy="307777"/>
          </a:xfrm>
          <a:prstGeom prst="rect">
            <a:avLst/>
          </a:prstGeom>
          <a:noFill/>
        </p:spPr>
        <p:txBody>
          <a:bodyPr wrap="square" rtlCol="0">
            <a:spAutoFit/>
          </a:bodyPr>
          <a:lstStyle/>
          <a:p>
            <a:r>
              <a:rPr lang="en-US" sz="1400" dirty="0">
                <a:solidFill>
                  <a:schemeClr val="bg1"/>
                </a:solidFill>
              </a:rPr>
              <a:t>Photo: Jess Newley</a:t>
            </a:r>
          </a:p>
        </p:txBody>
      </p:sp>
      <p:sp>
        <p:nvSpPr>
          <p:cNvPr id="12" name="TextBox 11">
            <a:extLst>
              <a:ext uri="{FF2B5EF4-FFF2-40B4-BE49-F238E27FC236}">
                <a16:creationId xmlns:a16="http://schemas.microsoft.com/office/drawing/2014/main" id="{ACE6630A-9F50-E65E-B6A3-CBBC957B05F5}"/>
              </a:ext>
            </a:extLst>
          </p:cNvPr>
          <p:cNvSpPr txBox="1"/>
          <p:nvPr/>
        </p:nvSpPr>
        <p:spPr>
          <a:xfrm>
            <a:off x="88898" y="4788690"/>
            <a:ext cx="2482453" cy="307777"/>
          </a:xfrm>
          <a:prstGeom prst="rect">
            <a:avLst/>
          </a:prstGeom>
          <a:noFill/>
        </p:spPr>
        <p:txBody>
          <a:bodyPr wrap="square">
            <a:spAutoFit/>
          </a:bodyPr>
          <a:lstStyle/>
          <a:p>
            <a:r>
              <a:rPr lang="en-US" sz="1400" dirty="0">
                <a:solidFill>
                  <a:schemeClr val="bg1"/>
                </a:solidFill>
              </a:rPr>
              <a:t>Photo: Jess Newley</a:t>
            </a:r>
          </a:p>
        </p:txBody>
      </p:sp>
      <p:sp>
        <p:nvSpPr>
          <p:cNvPr id="13" name="TextBox 12">
            <a:extLst>
              <a:ext uri="{FF2B5EF4-FFF2-40B4-BE49-F238E27FC236}">
                <a16:creationId xmlns:a16="http://schemas.microsoft.com/office/drawing/2014/main" id="{DF1BA472-3613-89BC-34FC-B56753758EB6}"/>
              </a:ext>
            </a:extLst>
          </p:cNvPr>
          <p:cNvSpPr txBox="1"/>
          <p:nvPr/>
        </p:nvSpPr>
        <p:spPr>
          <a:xfrm>
            <a:off x="7532687" y="4571999"/>
            <a:ext cx="6150768" cy="307777"/>
          </a:xfrm>
          <a:prstGeom prst="rect">
            <a:avLst/>
          </a:prstGeom>
          <a:noFill/>
        </p:spPr>
        <p:txBody>
          <a:bodyPr wrap="square">
            <a:spAutoFit/>
          </a:bodyPr>
          <a:lstStyle/>
          <a:p>
            <a:r>
              <a:rPr lang="en-US" sz="1400" dirty="0">
                <a:solidFill>
                  <a:schemeClr val="bg1"/>
                </a:solidFill>
              </a:rPr>
              <a:t>Photo: Jess Newley</a:t>
            </a:r>
          </a:p>
        </p:txBody>
      </p:sp>
    </p:spTree>
    <p:extLst>
      <p:ext uri="{BB962C8B-B14F-4D97-AF65-F5344CB8AC3E}">
        <p14:creationId xmlns:p14="http://schemas.microsoft.com/office/powerpoint/2010/main" val="2108586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23955-3F52-4341-A817-7D496E6C18F0}"/>
              </a:ext>
            </a:extLst>
          </p:cNvPr>
          <p:cNvSpPr>
            <a:spLocks noGrp="1"/>
          </p:cNvSpPr>
          <p:nvPr>
            <p:ph type="title"/>
          </p:nvPr>
        </p:nvSpPr>
        <p:spPr>
          <a:xfrm>
            <a:off x="7721041" y="5534086"/>
            <a:ext cx="3770521" cy="401935"/>
          </a:xfrm>
        </p:spPr>
        <p:txBody>
          <a:bodyPr>
            <a:normAutofit/>
          </a:bodyPr>
          <a:lstStyle/>
          <a:p>
            <a:r>
              <a:rPr lang="en-US" sz="1200" dirty="0"/>
              <a:t>Andrew </a:t>
            </a:r>
            <a:r>
              <a:rPr lang="en-US" sz="1200" dirty="0" err="1"/>
              <a:t>redding</a:t>
            </a:r>
            <a:endParaRPr lang="en-US" sz="1200" dirty="0"/>
          </a:p>
        </p:txBody>
      </p:sp>
      <p:sp>
        <p:nvSpPr>
          <p:cNvPr id="3" name="Content Placeholder 2">
            <a:extLst>
              <a:ext uri="{FF2B5EF4-FFF2-40B4-BE49-F238E27FC236}">
                <a16:creationId xmlns:a16="http://schemas.microsoft.com/office/drawing/2014/main" id="{DF1BC8EB-8D0E-9C47-945C-E4EA60A8AD88}"/>
              </a:ext>
            </a:extLst>
          </p:cNvPr>
          <p:cNvSpPr>
            <a:spLocks noGrp="1"/>
          </p:cNvSpPr>
          <p:nvPr>
            <p:ph sz="quarter" idx="13"/>
          </p:nvPr>
        </p:nvSpPr>
        <p:spPr/>
        <p:txBody>
          <a:bodyPr/>
          <a:lstStyle/>
          <a:p>
            <a:endParaRPr lang="en-US"/>
          </a:p>
        </p:txBody>
      </p:sp>
      <p:pic>
        <p:nvPicPr>
          <p:cNvPr id="4" name="Picture 3" descr="Pacific Heat Wave Reduces Nutritional Value of Pacific Sand Lance – Shark  Research &amp; Conservation Program (SRC) | University of Miami">
            <a:extLst>
              <a:ext uri="{FF2B5EF4-FFF2-40B4-BE49-F238E27FC236}">
                <a16:creationId xmlns:a16="http://schemas.microsoft.com/office/drawing/2014/main" id="{39648B1C-EAB8-F24C-9854-5F578C7F5D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93546"/>
            <a:ext cx="7021229" cy="454150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3">
            <a:extLst>
              <a:ext uri="{FF2B5EF4-FFF2-40B4-BE49-F238E27FC236}">
                <a16:creationId xmlns:a16="http://schemas.microsoft.com/office/drawing/2014/main" id="{27EE4840-E06C-F448-9BB6-53D1BFC32F68}"/>
              </a:ext>
            </a:extLst>
          </p:cNvPr>
          <p:cNvPicPr>
            <a:picLocks noChangeAspect="1"/>
          </p:cNvPicPr>
          <p:nvPr/>
        </p:nvPicPr>
        <p:blipFill rotWithShape="1">
          <a:blip r:embed="rId4">
            <a:extLst>
              <a:ext uri="{28A0092B-C50C-407E-A947-70E740481C1C}">
                <a14:useLocalDpi xmlns:a14="http://schemas.microsoft.com/office/drawing/2010/main" val="0"/>
              </a:ext>
            </a:extLst>
          </a:blip>
          <a:srcRect l="5439" r="11227"/>
          <a:stretch/>
        </p:blipFill>
        <p:spPr>
          <a:xfrm>
            <a:off x="6991612" y="1514389"/>
            <a:ext cx="5199762" cy="3899822"/>
          </a:xfrm>
          <a:prstGeom prst="rect">
            <a:avLst/>
          </a:prstGeom>
        </p:spPr>
      </p:pic>
      <p:sp>
        <p:nvSpPr>
          <p:cNvPr id="5" name="Title 1">
            <a:extLst>
              <a:ext uri="{FF2B5EF4-FFF2-40B4-BE49-F238E27FC236}">
                <a16:creationId xmlns:a16="http://schemas.microsoft.com/office/drawing/2014/main" id="{12012419-83CC-1B05-8A06-D3CD8DAE9426}"/>
              </a:ext>
            </a:extLst>
          </p:cNvPr>
          <p:cNvSpPr txBox="1">
            <a:spLocks/>
          </p:cNvSpPr>
          <p:nvPr/>
        </p:nvSpPr>
        <p:spPr>
          <a:xfrm>
            <a:off x="3989844" y="5343611"/>
            <a:ext cx="6172200" cy="133665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t>Pacific sand lance</a:t>
            </a:r>
          </a:p>
        </p:txBody>
      </p:sp>
      <p:sp>
        <p:nvSpPr>
          <p:cNvPr id="8" name="TextBox 7">
            <a:extLst>
              <a:ext uri="{FF2B5EF4-FFF2-40B4-BE49-F238E27FC236}">
                <a16:creationId xmlns:a16="http://schemas.microsoft.com/office/drawing/2014/main" id="{8A4C9F1C-95EF-B878-9B85-2AC94A69956C}"/>
              </a:ext>
            </a:extLst>
          </p:cNvPr>
          <p:cNvSpPr txBox="1"/>
          <p:nvPr/>
        </p:nvSpPr>
        <p:spPr>
          <a:xfrm>
            <a:off x="0" y="5343611"/>
            <a:ext cx="2695074" cy="369332"/>
          </a:xfrm>
          <a:prstGeom prst="rect">
            <a:avLst/>
          </a:prstGeom>
          <a:noFill/>
        </p:spPr>
        <p:txBody>
          <a:bodyPr wrap="square" rtlCol="0">
            <a:spAutoFit/>
          </a:bodyPr>
          <a:lstStyle/>
          <a:p>
            <a:r>
              <a:rPr lang="en-US" dirty="0"/>
              <a:t>NOAA</a:t>
            </a:r>
          </a:p>
        </p:txBody>
      </p:sp>
      <p:sp>
        <p:nvSpPr>
          <p:cNvPr id="9" name="TextBox 8">
            <a:extLst>
              <a:ext uri="{FF2B5EF4-FFF2-40B4-BE49-F238E27FC236}">
                <a16:creationId xmlns:a16="http://schemas.microsoft.com/office/drawing/2014/main" id="{D36D6862-6586-592C-5EAC-B03195256D06}"/>
              </a:ext>
            </a:extLst>
          </p:cNvPr>
          <p:cNvSpPr txBox="1"/>
          <p:nvPr/>
        </p:nvSpPr>
        <p:spPr>
          <a:xfrm>
            <a:off x="10248101" y="5044879"/>
            <a:ext cx="2139331" cy="369332"/>
          </a:xfrm>
          <a:prstGeom prst="rect">
            <a:avLst/>
          </a:prstGeom>
          <a:noFill/>
        </p:spPr>
        <p:txBody>
          <a:bodyPr wrap="square" rtlCol="0">
            <a:spAutoFit/>
          </a:bodyPr>
          <a:lstStyle/>
          <a:p>
            <a:r>
              <a:rPr lang="en-US" dirty="0"/>
              <a:t>ANDREW REDDING</a:t>
            </a:r>
          </a:p>
        </p:txBody>
      </p:sp>
    </p:spTree>
    <p:extLst>
      <p:ext uri="{BB962C8B-B14F-4D97-AF65-F5344CB8AC3E}">
        <p14:creationId xmlns:p14="http://schemas.microsoft.com/office/powerpoint/2010/main" val="842421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B5DEDBF-61D8-8E41-B44F-E61C6916ECB5}"/>
              </a:ext>
            </a:extLst>
          </p:cNvPr>
          <p:cNvPicPr>
            <a:picLocks noGrp="1" noChangeAspect="1"/>
          </p:cNvPicPr>
          <p:nvPr>
            <p:ph sz="quarter" idx="13"/>
          </p:nvPr>
        </p:nvPicPr>
        <p:blipFill>
          <a:blip r:embed="rId3"/>
          <a:stretch>
            <a:fillRect/>
          </a:stretch>
        </p:blipFill>
        <p:spPr>
          <a:xfrm>
            <a:off x="-81023" y="0"/>
            <a:ext cx="9228881" cy="6921661"/>
          </a:xfrm>
        </p:spPr>
      </p:pic>
      <p:sp>
        <p:nvSpPr>
          <p:cNvPr id="2" name="Title 1">
            <a:extLst>
              <a:ext uri="{FF2B5EF4-FFF2-40B4-BE49-F238E27FC236}">
                <a16:creationId xmlns:a16="http://schemas.microsoft.com/office/drawing/2014/main" id="{FB727718-BFB8-1548-8398-6AE7A5C058AF}"/>
              </a:ext>
            </a:extLst>
          </p:cNvPr>
          <p:cNvSpPr>
            <a:spLocks noGrp="1"/>
          </p:cNvSpPr>
          <p:nvPr>
            <p:ph type="title"/>
          </p:nvPr>
        </p:nvSpPr>
        <p:spPr>
          <a:xfrm>
            <a:off x="6875362" y="394669"/>
            <a:ext cx="5305689" cy="1596177"/>
          </a:xfr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a:lstStyle/>
          <a:p>
            <a:r>
              <a:rPr lang="en-US" dirty="0"/>
              <a:t>Natural beaches!</a:t>
            </a:r>
          </a:p>
        </p:txBody>
      </p:sp>
    </p:spTree>
    <p:extLst>
      <p:ext uri="{BB962C8B-B14F-4D97-AF65-F5344CB8AC3E}">
        <p14:creationId xmlns:p14="http://schemas.microsoft.com/office/powerpoint/2010/main" val="126899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27FBC8-2D5B-2107-F717-694374D73424}"/>
              </a:ext>
            </a:extLst>
          </p:cNvPr>
          <p:cNvPicPr>
            <a:picLocks noChangeAspect="1"/>
          </p:cNvPicPr>
          <p:nvPr/>
        </p:nvPicPr>
        <p:blipFill>
          <a:blip r:embed="rId3"/>
          <a:stretch>
            <a:fillRect/>
          </a:stretch>
        </p:blipFill>
        <p:spPr>
          <a:xfrm>
            <a:off x="3605940" y="209227"/>
            <a:ext cx="8586060" cy="6439546"/>
          </a:xfrm>
          <a:prstGeom prst="rect">
            <a:avLst/>
          </a:prstGeom>
        </p:spPr>
      </p:pic>
      <p:sp>
        <p:nvSpPr>
          <p:cNvPr id="3" name="Content Placeholder 2">
            <a:extLst>
              <a:ext uri="{FF2B5EF4-FFF2-40B4-BE49-F238E27FC236}">
                <a16:creationId xmlns:a16="http://schemas.microsoft.com/office/drawing/2014/main" id="{50DE3E31-EA79-F486-837D-48BB32517B2D}"/>
              </a:ext>
            </a:extLst>
          </p:cNvPr>
          <p:cNvSpPr>
            <a:spLocks noGrp="1"/>
          </p:cNvSpPr>
          <p:nvPr>
            <p:ph sz="quarter" idx="13"/>
          </p:nvPr>
        </p:nvSpPr>
        <p:spPr>
          <a:xfrm>
            <a:off x="242182" y="2359296"/>
            <a:ext cx="3363758" cy="3424107"/>
          </a:xfrm>
        </p:spPr>
        <p:txBody>
          <a:bodyPr>
            <a:normAutofit fontScale="92500"/>
          </a:bodyPr>
          <a:lstStyle/>
          <a:p>
            <a:pPr>
              <a:buClr>
                <a:schemeClr val="bg1"/>
              </a:buClr>
            </a:pPr>
            <a:r>
              <a:rPr lang="en-US" sz="2400" dirty="0">
                <a:solidFill>
                  <a:schemeClr val="bg1"/>
                </a:solidFill>
              </a:rPr>
              <a:t>Any hard armoring, bulkheads, seawalls, etc. ON the SHORELINE DISRUPT NATURAL PROCESS</a:t>
            </a:r>
          </a:p>
          <a:p>
            <a:pPr>
              <a:buClr>
                <a:schemeClr val="bg1"/>
              </a:buClr>
            </a:pPr>
            <a:r>
              <a:rPr lang="en-US" sz="2400" dirty="0">
                <a:solidFill>
                  <a:schemeClr val="bg1"/>
                </a:solidFill>
              </a:rPr>
              <a:t>Disturb spawning habitat for forage fish </a:t>
            </a:r>
          </a:p>
        </p:txBody>
      </p:sp>
      <p:sp>
        <p:nvSpPr>
          <p:cNvPr id="5" name="Title 1">
            <a:extLst>
              <a:ext uri="{FF2B5EF4-FFF2-40B4-BE49-F238E27FC236}">
                <a16:creationId xmlns:a16="http://schemas.microsoft.com/office/drawing/2014/main" id="{3AB7F763-A767-2514-8D5E-30D8557C25E4}"/>
              </a:ext>
            </a:extLst>
          </p:cNvPr>
          <p:cNvSpPr txBox="1">
            <a:spLocks/>
          </p:cNvSpPr>
          <p:nvPr/>
        </p:nvSpPr>
        <p:spPr>
          <a:xfrm>
            <a:off x="10950" y="618517"/>
            <a:ext cx="6637824" cy="1331489"/>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a:t>HARD ARMORING</a:t>
            </a:r>
          </a:p>
        </p:txBody>
      </p:sp>
    </p:spTree>
    <p:extLst>
      <p:ext uri="{BB962C8B-B14F-4D97-AF65-F5344CB8AC3E}">
        <p14:creationId xmlns:p14="http://schemas.microsoft.com/office/powerpoint/2010/main" val="1044882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58E0D-B36D-0C4A-8D60-3DF337A143D1}"/>
              </a:ext>
            </a:extLst>
          </p:cNvPr>
          <p:cNvSpPr>
            <a:spLocks noGrp="1"/>
          </p:cNvSpPr>
          <p:nvPr>
            <p:ph type="title"/>
          </p:nvPr>
        </p:nvSpPr>
        <p:spPr>
          <a:xfrm>
            <a:off x="14615" y="2239492"/>
            <a:ext cx="6081385" cy="1483668"/>
          </a:xfrm>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p:spPr>
        <p:txBody>
          <a:bodyPr/>
          <a:lstStyle/>
          <a:p>
            <a:r>
              <a:rPr lang="en-US" dirty="0"/>
              <a:t>Nearshore habitat</a:t>
            </a:r>
          </a:p>
        </p:txBody>
      </p:sp>
      <p:pic>
        <p:nvPicPr>
          <p:cNvPr id="4" name="Picture 3">
            <a:extLst>
              <a:ext uri="{FF2B5EF4-FFF2-40B4-BE49-F238E27FC236}">
                <a16:creationId xmlns:a16="http://schemas.microsoft.com/office/drawing/2014/main" id="{3A35347C-391B-7944-9930-B38E9430E341}"/>
              </a:ext>
            </a:extLst>
          </p:cNvPr>
          <p:cNvPicPr>
            <a:picLocks noChangeAspect="1"/>
          </p:cNvPicPr>
          <p:nvPr/>
        </p:nvPicPr>
        <p:blipFill>
          <a:blip r:embed="rId3"/>
          <a:stretch>
            <a:fillRect/>
          </a:stretch>
        </p:blipFill>
        <p:spPr>
          <a:xfrm>
            <a:off x="6561158" y="0"/>
            <a:ext cx="5630842" cy="6958361"/>
          </a:xfrm>
          <a:prstGeom prst="rect">
            <a:avLst/>
          </a:prstGeom>
        </p:spPr>
      </p:pic>
      <p:sp>
        <p:nvSpPr>
          <p:cNvPr id="3" name="TextBox 2">
            <a:extLst>
              <a:ext uri="{FF2B5EF4-FFF2-40B4-BE49-F238E27FC236}">
                <a16:creationId xmlns:a16="http://schemas.microsoft.com/office/drawing/2014/main" id="{BF72876F-4789-BB58-8CC3-0F10014E5BCC}"/>
              </a:ext>
            </a:extLst>
          </p:cNvPr>
          <p:cNvSpPr txBox="1"/>
          <p:nvPr/>
        </p:nvSpPr>
        <p:spPr>
          <a:xfrm>
            <a:off x="6561158" y="6372225"/>
            <a:ext cx="1653778" cy="307777"/>
          </a:xfrm>
          <a:prstGeom prst="rect">
            <a:avLst/>
          </a:prstGeom>
          <a:noFill/>
        </p:spPr>
        <p:txBody>
          <a:bodyPr wrap="square">
            <a:spAutoFit/>
          </a:bodyPr>
          <a:lstStyle/>
          <a:p>
            <a:r>
              <a:rPr lang="en-US" sz="1400" dirty="0">
                <a:solidFill>
                  <a:schemeClr val="bg1"/>
                </a:solidFill>
              </a:rPr>
              <a:t>Photo: Jess Newley</a:t>
            </a:r>
          </a:p>
        </p:txBody>
      </p:sp>
    </p:spTree>
    <p:extLst>
      <p:ext uri="{BB962C8B-B14F-4D97-AF65-F5344CB8AC3E}">
        <p14:creationId xmlns:p14="http://schemas.microsoft.com/office/powerpoint/2010/main" val="4062789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046D56F-03DF-1542-B032-7814A05D5A93}"/>
              </a:ext>
            </a:extLst>
          </p:cNvPr>
          <p:cNvPicPr>
            <a:picLocks noChangeAspect="1"/>
          </p:cNvPicPr>
          <p:nvPr/>
        </p:nvPicPr>
        <p:blipFill>
          <a:blip r:embed="rId3"/>
          <a:stretch>
            <a:fillRect/>
          </a:stretch>
        </p:blipFill>
        <p:spPr>
          <a:xfrm>
            <a:off x="1359727" y="29732"/>
            <a:ext cx="10287000" cy="6858000"/>
          </a:xfrm>
          <a:prstGeom prst="rect">
            <a:avLst/>
          </a:prstGeom>
        </p:spPr>
      </p:pic>
      <p:sp>
        <p:nvSpPr>
          <p:cNvPr id="2" name="Title 1">
            <a:extLst>
              <a:ext uri="{FF2B5EF4-FFF2-40B4-BE49-F238E27FC236}">
                <a16:creationId xmlns:a16="http://schemas.microsoft.com/office/drawing/2014/main" id="{27CB3A1F-0EA2-3644-8D25-BA2928C1F82F}"/>
              </a:ext>
            </a:extLst>
          </p:cNvPr>
          <p:cNvSpPr>
            <a:spLocks noGrp="1"/>
          </p:cNvSpPr>
          <p:nvPr>
            <p:ph type="title"/>
          </p:nvPr>
        </p:nvSpPr>
        <p:spPr>
          <a:xfrm>
            <a:off x="388619" y="621031"/>
            <a:ext cx="4353861" cy="1596177"/>
          </a:xfr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3500000" scaled="1"/>
            <a:tileRect/>
          </a:gradFill>
        </p:spPr>
        <p:txBody>
          <a:bodyPr/>
          <a:lstStyle/>
          <a:p>
            <a:r>
              <a:rPr lang="en-US" dirty="0"/>
              <a:t>Eelgrass meadows</a:t>
            </a:r>
          </a:p>
        </p:txBody>
      </p:sp>
      <p:pic>
        <p:nvPicPr>
          <p:cNvPr id="5" name="Picture 4">
            <a:extLst>
              <a:ext uri="{FF2B5EF4-FFF2-40B4-BE49-F238E27FC236}">
                <a16:creationId xmlns:a16="http://schemas.microsoft.com/office/drawing/2014/main" id="{E1C3D800-7C9C-F84D-9B22-D7751FEC8E51}"/>
              </a:ext>
            </a:extLst>
          </p:cNvPr>
          <p:cNvPicPr>
            <a:picLocks noChangeAspect="1"/>
          </p:cNvPicPr>
          <p:nvPr/>
        </p:nvPicPr>
        <p:blipFill>
          <a:blip r:embed="rId4"/>
          <a:stretch>
            <a:fillRect/>
          </a:stretch>
        </p:blipFill>
        <p:spPr>
          <a:xfrm>
            <a:off x="7876674" y="3907561"/>
            <a:ext cx="4375413" cy="2920707"/>
          </a:xfrm>
          <a:prstGeom prst="rect">
            <a:avLst/>
          </a:prstGeom>
        </p:spPr>
      </p:pic>
      <p:sp>
        <p:nvSpPr>
          <p:cNvPr id="3" name="TextBox 2">
            <a:extLst>
              <a:ext uri="{FF2B5EF4-FFF2-40B4-BE49-F238E27FC236}">
                <a16:creationId xmlns:a16="http://schemas.microsoft.com/office/drawing/2014/main" id="{27F7E27C-84B6-854C-44D6-B5406C0D12D2}"/>
              </a:ext>
            </a:extLst>
          </p:cNvPr>
          <p:cNvSpPr txBox="1"/>
          <p:nvPr/>
        </p:nvSpPr>
        <p:spPr>
          <a:xfrm>
            <a:off x="1359727" y="6520491"/>
            <a:ext cx="6150768" cy="307777"/>
          </a:xfrm>
          <a:prstGeom prst="rect">
            <a:avLst/>
          </a:prstGeom>
          <a:noFill/>
        </p:spPr>
        <p:txBody>
          <a:bodyPr wrap="square">
            <a:spAutoFit/>
          </a:bodyPr>
          <a:lstStyle/>
          <a:p>
            <a:r>
              <a:rPr lang="en-US" sz="1400" dirty="0">
                <a:solidFill>
                  <a:schemeClr val="bg1"/>
                </a:solidFill>
              </a:rPr>
              <a:t>Photo: Jess Newley</a:t>
            </a:r>
          </a:p>
        </p:txBody>
      </p:sp>
    </p:spTree>
    <p:extLst>
      <p:ext uri="{BB962C8B-B14F-4D97-AF65-F5344CB8AC3E}">
        <p14:creationId xmlns:p14="http://schemas.microsoft.com/office/powerpoint/2010/main" val="19600504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203"/>
        <p:cNvGrpSpPr/>
        <p:nvPr/>
      </p:nvGrpSpPr>
      <p:grpSpPr>
        <a:xfrm>
          <a:off x="0" y="0"/>
          <a:ext cx="0" cy="0"/>
          <a:chOff x="0" y="0"/>
          <a:chExt cx="0" cy="0"/>
        </a:xfrm>
      </p:grpSpPr>
      <p:pic>
        <p:nvPicPr>
          <p:cNvPr id="204" name="Google Shape;204;p7"/>
          <p:cNvPicPr preferRelativeResize="0"/>
          <p:nvPr/>
        </p:nvPicPr>
        <p:blipFill rotWithShape="1">
          <a:blip r:embed="rId3">
            <a:alphaModFix/>
          </a:blip>
          <a:srcRect l="1" r="12327"/>
          <a:stretch/>
        </p:blipFill>
        <p:spPr>
          <a:xfrm>
            <a:off x="1514669" y="0"/>
            <a:ext cx="9144000" cy="6857900"/>
          </a:xfrm>
          <a:prstGeom prst="rect">
            <a:avLst/>
          </a:prstGeom>
          <a:noFill/>
          <a:ln>
            <a:noFill/>
          </a:ln>
        </p:spPr>
      </p:pic>
      <p:pic>
        <p:nvPicPr>
          <p:cNvPr id="205" name="Google Shape;205;p7"/>
          <p:cNvPicPr preferRelativeResize="0"/>
          <p:nvPr/>
        </p:nvPicPr>
        <p:blipFill rotWithShape="1">
          <a:blip r:embed="rId4">
            <a:alphaModFix/>
          </a:blip>
          <a:srcRect l="22119" t="19191" r="22104"/>
          <a:stretch/>
        </p:blipFill>
        <p:spPr>
          <a:xfrm>
            <a:off x="8643256" y="-7029"/>
            <a:ext cx="2024744" cy="1709666"/>
          </a:xfrm>
          <a:prstGeom prst="rect">
            <a:avLst/>
          </a:prstGeom>
          <a:noFill/>
          <a:ln>
            <a:noFill/>
          </a:ln>
        </p:spPr>
      </p:pic>
      <p:sp>
        <p:nvSpPr>
          <p:cNvPr id="207" name="Google Shape;207;p7"/>
          <p:cNvSpPr txBox="1"/>
          <p:nvPr/>
        </p:nvSpPr>
        <p:spPr>
          <a:xfrm>
            <a:off x="2233039" y="293366"/>
            <a:ext cx="5886902" cy="533587"/>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a:ln>
            <a:noFill/>
          </a:ln>
        </p:spPr>
        <p:txBody>
          <a:bodyPr spcFirstLastPara="1" wrap="square" lIns="91425" tIns="91425" rIns="91425" bIns="91425" anchor="t" anchorCtr="0">
            <a:noAutofit/>
          </a:bodyPr>
          <a:lstStyle/>
          <a:p>
            <a:pPr>
              <a:buClr>
                <a:srgbClr val="000000"/>
              </a:buClr>
              <a:buSzPts val="1200"/>
            </a:pPr>
            <a:r>
              <a:rPr lang="en-US" sz="2800" dirty="0">
                <a:effectLst>
                  <a:outerShdw blurRad="50800" dist="38100" dir="2700000" algn="tl" rotWithShape="0">
                    <a:prstClr val="black">
                      <a:alpha val="40000"/>
                    </a:prstClr>
                  </a:outerShdw>
                </a:effectLst>
                <a:latin typeface="+mj-lt"/>
                <a:ea typeface="Proxima Nova"/>
                <a:cs typeface="Proxima Nova"/>
                <a:sym typeface="Proxima Nova"/>
              </a:rPr>
              <a:t>Pacific herring spawn on eelgrass</a:t>
            </a:r>
            <a:endParaRPr sz="2800" dirty="0">
              <a:effectLst>
                <a:outerShdw blurRad="50800" dist="38100" dir="2700000" algn="tl" rotWithShape="0">
                  <a:prstClr val="black">
                    <a:alpha val="40000"/>
                  </a:prstClr>
                </a:outerShdw>
              </a:effectLst>
              <a:latin typeface="+mj-lt"/>
              <a:ea typeface="Proxima Nova"/>
              <a:cs typeface="Proxima Nova"/>
              <a:sym typeface="Proxima Nova"/>
            </a:endParaRPr>
          </a:p>
        </p:txBody>
      </p:sp>
      <p:sp>
        <p:nvSpPr>
          <p:cNvPr id="208" name="Google Shape;208;p7"/>
          <p:cNvSpPr txBox="1"/>
          <p:nvPr/>
        </p:nvSpPr>
        <p:spPr>
          <a:xfrm>
            <a:off x="3324925" y="615800"/>
            <a:ext cx="4271700" cy="664500"/>
          </a:xfrm>
          <a:prstGeom prst="rect">
            <a:avLst/>
          </a:prstGeom>
          <a:noFill/>
          <a:ln>
            <a:noFill/>
          </a:ln>
        </p:spPr>
        <p:txBody>
          <a:bodyPr spcFirstLastPara="1" wrap="square" lIns="91425" tIns="91425" rIns="91425" bIns="91425" anchor="t" anchorCtr="0">
            <a:noAutofit/>
          </a:bodyPr>
          <a:lstStyle/>
          <a:p>
            <a:pPr>
              <a:buClr>
                <a:srgbClr val="000000"/>
              </a:buClr>
              <a:buSzPts val="1400"/>
            </a:pPr>
            <a:endParaRPr sz="1400">
              <a:solidFill>
                <a:srgbClr val="000000"/>
              </a:solidFill>
              <a:latin typeface="Proxima Nova"/>
              <a:ea typeface="Proxima Nova"/>
              <a:cs typeface="Proxima Nova"/>
              <a:sym typeface="Proxima Nova"/>
            </a:endParaRPr>
          </a:p>
        </p:txBody>
      </p:sp>
      <p:cxnSp>
        <p:nvCxnSpPr>
          <p:cNvPr id="5" name="Straight Arrow Connector 4">
            <a:extLst>
              <a:ext uri="{FF2B5EF4-FFF2-40B4-BE49-F238E27FC236}">
                <a16:creationId xmlns:a16="http://schemas.microsoft.com/office/drawing/2014/main" id="{F062CA34-02D3-7549-AB28-3E0A025EEE47}"/>
              </a:ext>
            </a:extLst>
          </p:cNvPr>
          <p:cNvCxnSpPr>
            <a:cxnSpLocks/>
          </p:cNvCxnSpPr>
          <p:nvPr/>
        </p:nvCxnSpPr>
        <p:spPr>
          <a:xfrm>
            <a:off x="7596625" y="578706"/>
            <a:ext cx="1351006" cy="538197"/>
          </a:xfrm>
          <a:prstGeom prst="straightConnector1">
            <a:avLst/>
          </a:prstGeom>
          <a:ln w="825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DF207980-8DEE-1F9D-02BF-C7F427FE64EC}"/>
              </a:ext>
            </a:extLst>
          </p:cNvPr>
          <p:cNvSpPr txBox="1"/>
          <p:nvPr/>
        </p:nvSpPr>
        <p:spPr>
          <a:xfrm>
            <a:off x="1533331" y="6477933"/>
            <a:ext cx="6150768" cy="307777"/>
          </a:xfrm>
          <a:prstGeom prst="rect">
            <a:avLst/>
          </a:prstGeom>
          <a:noFill/>
        </p:spPr>
        <p:txBody>
          <a:bodyPr wrap="square">
            <a:spAutoFit/>
          </a:bodyPr>
          <a:lstStyle/>
          <a:p>
            <a:r>
              <a:rPr lang="en-US" sz="1400" dirty="0">
                <a:solidFill>
                  <a:schemeClr val="bg1"/>
                </a:solidFill>
              </a:rPr>
              <a:t>Photo: Florian Graner</a:t>
            </a:r>
          </a:p>
        </p:txBody>
      </p:sp>
    </p:spTree>
    <p:extLst>
      <p:ext uri="{BB962C8B-B14F-4D97-AF65-F5344CB8AC3E}">
        <p14:creationId xmlns:p14="http://schemas.microsoft.com/office/powerpoint/2010/main" val="2992189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F7CE8-60E4-0C41-BB55-78ADDB3225D2}"/>
              </a:ext>
            </a:extLst>
          </p:cNvPr>
          <p:cNvSpPr>
            <a:spLocks noGrp="1"/>
          </p:cNvSpPr>
          <p:nvPr>
            <p:ph type="title"/>
          </p:nvPr>
        </p:nvSpPr>
        <p:spPr>
          <a:xfrm>
            <a:off x="0" y="120769"/>
            <a:ext cx="4572000" cy="1596177"/>
          </a:xfr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lin ang="10800000" scaled="1"/>
            <a:tileRect/>
          </a:gradFill>
        </p:spPr>
        <p:txBody>
          <a:bodyPr/>
          <a:lstStyle/>
          <a:p>
            <a:r>
              <a:rPr lang="en-US" dirty="0"/>
              <a:t>Eelgrass Habitat</a:t>
            </a:r>
          </a:p>
        </p:txBody>
      </p:sp>
      <p:sp>
        <p:nvSpPr>
          <p:cNvPr id="3" name="Content Placeholder 2">
            <a:extLst>
              <a:ext uri="{FF2B5EF4-FFF2-40B4-BE49-F238E27FC236}">
                <a16:creationId xmlns:a16="http://schemas.microsoft.com/office/drawing/2014/main" id="{2983159A-579E-864B-BD4D-FB6A3B385964}"/>
              </a:ext>
            </a:extLst>
          </p:cNvPr>
          <p:cNvSpPr>
            <a:spLocks noGrp="1"/>
          </p:cNvSpPr>
          <p:nvPr>
            <p:ph sz="quarter" idx="13"/>
          </p:nvPr>
        </p:nvSpPr>
        <p:spPr>
          <a:xfrm>
            <a:off x="497398" y="2348410"/>
            <a:ext cx="4288915" cy="3966665"/>
          </a:xfrm>
        </p:spPr>
        <p:txBody>
          <a:bodyPr>
            <a:normAutofit/>
          </a:bodyPr>
          <a:lstStyle/>
          <a:p>
            <a:pPr marL="0" indent="0">
              <a:buNone/>
            </a:pPr>
            <a:r>
              <a:rPr lang="en-US" sz="2400" dirty="0">
                <a:solidFill>
                  <a:schemeClr val="bg1"/>
                </a:solidFill>
              </a:rPr>
              <a:t>On decline in many places</a:t>
            </a:r>
          </a:p>
          <a:p>
            <a:pPr marL="0" indent="0">
              <a:buNone/>
            </a:pPr>
            <a:r>
              <a:rPr lang="en-US" sz="2400" dirty="0">
                <a:solidFill>
                  <a:schemeClr val="bg1"/>
                </a:solidFill>
              </a:rPr>
              <a:t>Pressures include:</a:t>
            </a:r>
          </a:p>
          <a:p>
            <a:pPr>
              <a:buClr>
                <a:schemeClr val="bg1"/>
              </a:buClr>
            </a:pPr>
            <a:r>
              <a:rPr lang="en-US" sz="2400" dirty="0">
                <a:solidFill>
                  <a:schemeClr val="bg1"/>
                </a:solidFill>
              </a:rPr>
              <a:t>Increasing water temps</a:t>
            </a:r>
          </a:p>
          <a:p>
            <a:pPr>
              <a:buClr>
                <a:schemeClr val="bg1"/>
              </a:buClr>
            </a:pPr>
            <a:r>
              <a:rPr lang="en-US" sz="2400" dirty="0">
                <a:solidFill>
                  <a:schemeClr val="bg1"/>
                </a:solidFill>
              </a:rPr>
              <a:t>disease</a:t>
            </a:r>
          </a:p>
          <a:p>
            <a:pPr>
              <a:buClr>
                <a:schemeClr val="bg1"/>
              </a:buClr>
            </a:pPr>
            <a:r>
              <a:rPr lang="en-US" sz="2400" dirty="0">
                <a:solidFill>
                  <a:schemeClr val="bg1"/>
                </a:solidFill>
              </a:rPr>
              <a:t>Docks</a:t>
            </a:r>
          </a:p>
          <a:p>
            <a:pPr>
              <a:buClr>
                <a:schemeClr val="bg1"/>
              </a:buClr>
            </a:pPr>
            <a:r>
              <a:rPr lang="en-US" sz="2400" dirty="0">
                <a:solidFill>
                  <a:schemeClr val="bg1"/>
                </a:solidFill>
              </a:rPr>
              <a:t>Boat anchors</a:t>
            </a:r>
          </a:p>
          <a:p>
            <a:pPr>
              <a:buClr>
                <a:schemeClr val="bg1"/>
              </a:buClr>
            </a:pPr>
            <a:r>
              <a:rPr lang="en-US" sz="2400" dirty="0">
                <a:solidFill>
                  <a:schemeClr val="bg1"/>
                </a:solidFill>
              </a:rPr>
              <a:t>Shoreline development</a:t>
            </a:r>
          </a:p>
          <a:p>
            <a:pPr>
              <a:buFontTx/>
              <a:buChar char="-"/>
            </a:pPr>
            <a:endParaRPr lang="en-US" dirty="0"/>
          </a:p>
          <a:p>
            <a:pPr marL="0" indent="0">
              <a:buNone/>
            </a:pPr>
            <a:endParaRPr lang="en-US" dirty="0"/>
          </a:p>
          <a:p>
            <a:pPr marL="0" indent="0">
              <a:buNone/>
            </a:pPr>
            <a:endParaRPr lang="en-US" dirty="0"/>
          </a:p>
        </p:txBody>
      </p:sp>
      <p:pic>
        <p:nvPicPr>
          <p:cNvPr id="8" name="Picture 7">
            <a:extLst>
              <a:ext uri="{FF2B5EF4-FFF2-40B4-BE49-F238E27FC236}">
                <a16:creationId xmlns:a16="http://schemas.microsoft.com/office/drawing/2014/main" id="{070B0FA4-924E-DA4F-AA6C-996172587326}"/>
              </a:ext>
            </a:extLst>
          </p:cNvPr>
          <p:cNvPicPr>
            <a:picLocks noChangeAspect="1"/>
          </p:cNvPicPr>
          <p:nvPr/>
        </p:nvPicPr>
        <p:blipFill>
          <a:blip r:embed="rId3"/>
          <a:stretch>
            <a:fillRect/>
          </a:stretch>
        </p:blipFill>
        <p:spPr>
          <a:xfrm>
            <a:off x="5625938" y="0"/>
            <a:ext cx="6068664" cy="6858000"/>
          </a:xfrm>
          <a:prstGeom prst="rect">
            <a:avLst/>
          </a:prstGeom>
        </p:spPr>
      </p:pic>
    </p:spTree>
    <p:extLst>
      <p:ext uri="{BB962C8B-B14F-4D97-AF65-F5344CB8AC3E}">
        <p14:creationId xmlns:p14="http://schemas.microsoft.com/office/powerpoint/2010/main" val="1711479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224689-11A9-F848-A6BD-FC1B0297EA4F}"/>
              </a:ext>
            </a:extLst>
          </p:cNvPr>
          <p:cNvSpPr>
            <a:spLocks noGrp="1"/>
          </p:cNvSpPr>
          <p:nvPr>
            <p:ph sz="quarter" idx="13"/>
          </p:nvPr>
        </p:nvSpPr>
        <p:spPr>
          <a:xfrm>
            <a:off x="121364" y="1871663"/>
            <a:ext cx="3841106" cy="4986337"/>
          </a:xfrm>
        </p:spPr>
        <p:txBody>
          <a:bodyPr>
            <a:normAutofit lnSpcReduction="10000"/>
          </a:bodyPr>
          <a:lstStyle/>
          <a:p>
            <a:r>
              <a:rPr lang="en-US" dirty="0">
                <a:solidFill>
                  <a:schemeClr val="bg1"/>
                </a:solidFill>
              </a:rPr>
              <a:t>Grows up to 2 feet a day</a:t>
            </a:r>
          </a:p>
          <a:p>
            <a:endParaRPr lang="en-US" dirty="0">
              <a:solidFill>
                <a:schemeClr val="bg1"/>
              </a:solidFill>
            </a:endParaRPr>
          </a:p>
          <a:p>
            <a:r>
              <a:rPr lang="en-US" dirty="0">
                <a:solidFill>
                  <a:schemeClr val="bg1"/>
                </a:solidFill>
              </a:rPr>
              <a:t>Place OF REFUGE, food &amp; SHELTER FOR MANY INCLUDING HERRING &amp;JUVENILE SALMON </a:t>
            </a:r>
          </a:p>
          <a:p>
            <a:r>
              <a:rPr lang="en-US" dirty="0">
                <a:solidFill>
                  <a:schemeClr val="bg1"/>
                </a:solidFill>
              </a:rPr>
              <a:t>PERMANTLY REMOVES CO2 FROM THE ATMOSPHERE </a:t>
            </a:r>
            <a:r>
              <a:rPr lang="en-US" sz="1400" dirty="0">
                <a:solidFill>
                  <a:schemeClr val="bg1"/>
                </a:solidFill>
              </a:rPr>
              <a:t>(SEQUESTER 20 TIMES MORE CARBON PER ACRE THAN LAND FORESTS!)</a:t>
            </a:r>
          </a:p>
          <a:p>
            <a:endParaRPr lang="en-US" sz="1400" dirty="0">
              <a:solidFill>
                <a:schemeClr val="bg1"/>
              </a:solidFill>
            </a:endParaRPr>
          </a:p>
          <a:p>
            <a:r>
              <a:rPr lang="en-US" sz="1800" dirty="0">
                <a:solidFill>
                  <a:schemeClr val="bg1"/>
                </a:solidFill>
              </a:rPr>
              <a:t>Also on the decline in many places due to a variety of pressures</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3C370F4-44DA-DF40-9975-2B349A848EE4}"/>
              </a:ext>
            </a:extLst>
          </p:cNvPr>
          <p:cNvPicPr>
            <a:picLocks noChangeAspect="1"/>
          </p:cNvPicPr>
          <p:nvPr/>
        </p:nvPicPr>
        <p:blipFill>
          <a:blip r:embed="rId3"/>
          <a:stretch>
            <a:fillRect/>
          </a:stretch>
        </p:blipFill>
        <p:spPr>
          <a:xfrm>
            <a:off x="3790835" y="542847"/>
            <a:ext cx="8401166" cy="5600778"/>
          </a:xfrm>
          <a:prstGeom prst="rect">
            <a:avLst/>
          </a:prstGeom>
        </p:spPr>
      </p:pic>
      <p:sp>
        <p:nvSpPr>
          <p:cNvPr id="7" name="Title 1">
            <a:extLst>
              <a:ext uri="{FF2B5EF4-FFF2-40B4-BE49-F238E27FC236}">
                <a16:creationId xmlns:a16="http://schemas.microsoft.com/office/drawing/2014/main" id="{4F048DC8-AE0D-CB41-A6C4-054CA1E8ABFE}"/>
              </a:ext>
            </a:extLst>
          </p:cNvPr>
          <p:cNvSpPr txBox="1">
            <a:spLocks/>
          </p:cNvSpPr>
          <p:nvPr/>
        </p:nvSpPr>
        <p:spPr>
          <a:xfrm>
            <a:off x="0" y="0"/>
            <a:ext cx="4358659" cy="1494999"/>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6200000" scaled="1"/>
            <a:tileRect/>
          </a:gra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a:lstStyle>
          <a:p>
            <a:r>
              <a:rPr lang="en-US" dirty="0"/>
              <a:t>Bull kelp</a:t>
            </a:r>
          </a:p>
        </p:txBody>
      </p:sp>
      <p:sp>
        <p:nvSpPr>
          <p:cNvPr id="2" name="TextBox 1">
            <a:extLst>
              <a:ext uri="{FF2B5EF4-FFF2-40B4-BE49-F238E27FC236}">
                <a16:creationId xmlns:a16="http://schemas.microsoft.com/office/drawing/2014/main" id="{98A6FD4A-F5FB-0B2A-35B4-F00EFD21B77F}"/>
              </a:ext>
            </a:extLst>
          </p:cNvPr>
          <p:cNvSpPr txBox="1"/>
          <p:nvPr/>
        </p:nvSpPr>
        <p:spPr>
          <a:xfrm>
            <a:off x="3790835" y="5835848"/>
            <a:ext cx="6150768" cy="307777"/>
          </a:xfrm>
          <a:prstGeom prst="rect">
            <a:avLst/>
          </a:prstGeom>
          <a:noFill/>
        </p:spPr>
        <p:txBody>
          <a:bodyPr wrap="square">
            <a:spAutoFit/>
          </a:bodyPr>
          <a:lstStyle/>
          <a:p>
            <a:r>
              <a:rPr lang="en-US" sz="1400" dirty="0">
                <a:solidFill>
                  <a:schemeClr val="bg1"/>
                </a:solidFill>
              </a:rPr>
              <a:t>Photo: Jess Newley</a:t>
            </a:r>
          </a:p>
        </p:txBody>
      </p:sp>
    </p:spTree>
    <p:extLst>
      <p:ext uri="{BB962C8B-B14F-4D97-AF65-F5344CB8AC3E}">
        <p14:creationId xmlns:p14="http://schemas.microsoft.com/office/powerpoint/2010/main" val="10899795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1BB7-E9E3-CF43-9B5F-C7FFDB8DEC05}"/>
              </a:ext>
            </a:extLst>
          </p:cNvPr>
          <p:cNvSpPr>
            <a:spLocks noGrp="1"/>
          </p:cNvSpPr>
          <p:nvPr>
            <p:ph type="title"/>
          </p:nvPr>
        </p:nvSpPr>
        <p:spPr>
          <a:xfrm>
            <a:off x="313751" y="306805"/>
            <a:ext cx="4329557" cy="1596177"/>
          </a:xfr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p:spPr>
        <p:txBody>
          <a:bodyPr/>
          <a:lstStyle/>
          <a:p>
            <a:r>
              <a:rPr lang="en-US" dirty="0"/>
              <a:t>What can we do?!</a:t>
            </a:r>
          </a:p>
        </p:txBody>
      </p:sp>
      <p:sp>
        <p:nvSpPr>
          <p:cNvPr id="3" name="Content Placeholder 2">
            <a:extLst>
              <a:ext uri="{FF2B5EF4-FFF2-40B4-BE49-F238E27FC236}">
                <a16:creationId xmlns:a16="http://schemas.microsoft.com/office/drawing/2014/main" id="{8A26E276-E86C-794B-89A0-3AB20287F797}"/>
              </a:ext>
            </a:extLst>
          </p:cNvPr>
          <p:cNvSpPr>
            <a:spLocks noGrp="1"/>
          </p:cNvSpPr>
          <p:nvPr>
            <p:ph sz="quarter" idx="13"/>
          </p:nvPr>
        </p:nvSpPr>
        <p:spPr>
          <a:xfrm>
            <a:off x="61731" y="2123092"/>
            <a:ext cx="7558269" cy="4428103"/>
          </a:xfrm>
        </p:spPr>
        <p:txBody>
          <a:bodyPr>
            <a:normAutofit fontScale="92500" lnSpcReduction="20000"/>
          </a:bodyPr>
          <a:lstStyle/>
          <a:p>
            <a:pPr>
              <a:buClr>
                <a:schemeClr val="bg1"/>
              </a:buClr>
            </a:pPr>
            <a:r>
              <a:rPr lang="en-US" sz="2400" dirty="0">
                <a:solidFill>
                  <a:schemeClr val="bg1"/>
                </a:solidFill>
              </a:rPr>
              <a:t>Protect and restore critical habitat</a:t>
            </a:r>
          </a:p>
          <a:p>
            <a:pPr marL="0" indent="0">
              <a:buClr>
                <a:schemeClr val="bg1"/>
              </a:buClr>
              <a:buNone/>
            </a:pPr>
            <a:r>
              <a:rPr lang="en-US" sz="2400" dirty="0">
                <a:solidFill>
                  <a:schemeClr val="bg1"/>
                </a:solidFill>
              </a:rPr>
              <a:t> for salmon and forage fish</a:t>
            </a:r>
          </a:p>
          <a:p>
            <a:pPr>
              <a:buClr>
                <a:schemeClr val="bg1"/>
              </a:buClr>
            </a:pPr>
            <a:r>
              <a:rPr lang="en-US" sz="2400" dirty="0">
                <a:solidFill>
                  <a:schemeClr val="bg1"/>
                </a:solidFill>
              </a:rPr>
              <a:t>Keep our beaches natural</a:t>
            </a:r>
          </a:p>
          <a:p>
            <a:pPr>
              <a:buClr>
                <a:schemeClr val="bg1"/>
              </a:buClr>
            </a:pPr>
            <a:r>
              <a:rPr lang="en-US" sz="2400" dirty="0">
                <a:solidFill>
                  <a:schemeClr val="bg1"/>
                </a:solidFill>
              </a:rPr>
              <a:t>Build a rain garden</a:t>
            </a:r>
          </a:p>
          <a:p>
            <a:pPr>
              <a:buClr>
                <a:schemeClr val="bg1"/>
              </a:buClr>
            </a:pPr>
            <a:r>
              <a:rPr lang="en-US" sz="2400" dirty="0">
                <a:solidFill>
                  <a:schemeClr val="bg1"/>
                </a:solidFill>
              </a:rPr>
              <a:t>Volunteer</a:t>
            </a:r>
          </a:p>
          <a:p>
            <a:pPr lvl="1">
              <a:buClr>
                <a:schemeClr val="bg1"/>
              </a:buClr>
            </a:pPr>
            <a:r>
              <a:rPr lang="en-US" sz="2200" dirty="0">
                <a:solidFill>
                  <a:schemeClr val="bg1"/>
                </a:solidFill>
              </a:rPr>
              <a:t>Tree planting</a:t>
            </a:r>
          </a:p>
          <a:p>
            <a:pPr lvl="1">
              <a:buClr>
                <a:schemeClr val="bg1"/>
              </a:buClr>
            </a:pPr>
            <a:r>
              <a:rPr lang="en-US" sz="2200" dirty="0">
                <a:solidFill>
                  <a:schemeClr val="bg1"/>
                </a:solidFill>
              </a:rPr>
              <a:t>Beach clean ups</a:t>
            </a:r>
          </a:p>
          <a:p>
            <a:pPr lvl="1">
              <a:buClr>
                <a:schemeClr val="bg1"/>
              </a:buClr>
            </a:pPr>
            <a:r>
              <a:rPr lang="en-US" sz="2200" dirty="0">
                <a:solidFill>
                  <a:schemeClr val="bg1"/>
                </a:solidFill>
              </a:rPr>
              <a:t>Community science</a:t>
            </a:r>
          </a:p>
          <a:p>
            <a:pPr marL="457200" lvl="1" indent="0">
              <a:buClr>
                <a:schemeClr val="bg1"/>
              </a:buClr>
              <a:buNone/>
            </a:pPr>
            <a:endParaRPr lang="en-US" sz="2200" dirty="0">
              <a:solidFill>
                <a:schemeClr val="bg1"/>
              </a:solidFill>
            </a:endParaRPr>
          </a:p>
          <a:p>
            <a:pPr>
              <a:buClr>
                <a:schemeClr val="bg1"/>
              </a:buClr>
            </a:pPr>
            <a:r>
              <a:rPr lang="en-US" sz="2400" dirty="0">
                <a:solidFill>
                  <a:schemeClr val="bg1"/>
                </a:solidFill>
              </a:rPr>
              <a:t>Stay engaged And use your voice!</a:t>
            </a:r>
          </a:p>
          <a:p>
            <a:endParaRPr lang="en-US" dirty="0"/>
          </a:p>
        </p:txBody>
      </p:sp>
      <p:pic>
        <p:nvPicPr>
          <p:cNvPr id="7" name="Picture 6">
            <a:extLst>
              <a:ext uri="{FF2B5EF4-FFF2-40B4-BE49-F238E27FC236}">
                <a16:creationId xmlns:a16="http://schemas.microsoft.com/office/drawing/2014/main" id="{CFD2A8DE-C528-6545-ACC2-F0BB119BEC28}"/>
              </a:ext>
            </a:extLst>
          </p:cNvPr>
          <p:cNvPicPr>
            <a:picLocks noChangeAspect="1"/>
          </p:cNvPicPr>
          <p:nvPr/>
        </p:nvPicPr>
        <p:blipFill>
          <a:blip r:embed="rId3"/>
          <a:stretch>
            <a:fillRect/>
          </a:stretch>
        </p:blipFill>
        <p:spPr>
          <a:xfrm>
            <a:off x="5242356" y="0"/>
            <a:ext cx="6215120" cy="4687236"/>
          </a:xfrm>
          <a:prstGeom prst="rect">
            <a:avLst/>
          </a:prstGeom>
        </p:spPr>
      </p:pic>
      <p:pic>
        <p:nvPicPr>
          <p:cNvPr id="11" name="Picture 10">
            <a:extLst>
              <a:ext uri="{FF2B5EF4-FFF2-40B4-BE49-F238E27FC236}">
                <a16:creationId xmlns:a16="http://schemas.microsoft.com/office/drawing/2014/main" id="{30B42730-58EF-CE43-8319-DAA29688989C}"/>
              </a:ext>
            </a:extLst>
          </p:cNvPr>
          <p:cNvPicPr>
            <a:picLocks noChangeAspect="1"/>
          </p:cNvPicPr>
          <p:nvPr/>
        </p:nvPicPr>
        <p:blipFill>
          <a:blip r:embed="rId4"/>
          <a:stretch>
            <a:fillRect/>
          </a:stretch>
        </p:blipFill>
        <p:spPr>
          <a:xfrm rot="5400000">
            <a:off x="8561137" y="3227139"/>
            <a:ext cx="4149557" cy="3112168"/>
          </a:xfrm>
          <a:prstGeom prst="rect">
            <a:avLst/>
          </a:prstGeom>
        </p:spPr>
      </p:pic>
    </p:spTree>
    <p:extLst>
      <p:ext uri="{BB962C8B-B14F-4D97-AF65-F5344CB8AC3E}">
        <p14:creationId xmlns:p14="http://schemas.microsoft.com/office/powerpoint/2010/main" val="4214291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3DE8-E8FA-BC9C-D5F5-8411E7933321}"/>
              </a:ext>
            </a:extLst>
          </p:cNvPr>
          <p:cNvSpPr>
            <a:spLocks noGrp="1"/>
          </p:cNvSpPr>
          <p:nvPr>
            <p:ph type="title"/>
          </p:nvPr>
        </p:nvSpPr>
        <p:spPr>
          <a:xfrm>
            <a:off x="3557588" y="264347"/>
            <a:ext cx="3411515" cy="802454"/>
          </a:xfr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txBody>
          <a:bodyPr>
            <a:normAutofit fontScale="90000"/>
          </a:bodyPr>
          <a:lstStyle/>
          <a:p>
            <a:r>
              <a:rPr lang="en-US" dirty="0"/>
              <a:t>Our Marine Food web</a:t>
            </a:r>
          </a:p>
        </p:txBody>
      </p:sp>
      <p:sp>
        <p:nvSpPr>
          <p:cNvPr id="3" name="Content Placeholder 2">
            <a:extLst>
              <a:ext uri="{FF2B5EF4-FFF2-40B4-BE49-F238E27FC236}">
                <a16:creationId xmlns:a16="http://schemas.microsoft.com/office/drawing/2014/main" id="{CF79ACB0-CBCB-477E-5E24-C90A210AB8BC}"/>
              </a:ext>
            </a:extLst>
          </p:cNvPr>
          <p:cNvSpPr>
            <a:spLocks noGrp="1"/>
          </p:cNvSpPr>
          <p:nvPr>
            <p:ph sz="quarter" idx="13"/>
          </p:nvPr>
        </p:nvSpPr>
        <p:spPr/>
        <p:txBody>
          <a:bodyPr/>
          <a:lstStyle/>
          <a:p>
            <a:endParaRPr lang="en-US" dirty="0"/>
          </a:p>
        </p:txBody>
      </p:sp>
      <p:sp>
        <p:nvSpPr>
          <p:cNvPr id="5" name="Title 1">
            <a:extLst>
              <a:ext uri="{FF2B5EF4-FFF2-40B4-BE49-F238E27FC236}">
                <a16:creationId xmlns:a16="http://schemas.microsoft.com/office/drawing/2014/main" id="{37788CEB-5CD7-661C-C3E8-9E67B731BBA3}"/>
              </a:ext>
            </a:extLst>
          </p:cNvPr>
          <p:cNvSpPr txBox="1">
            <a:spLocks/>
          </p:cNvSpPr>
          <p:nvPr/>
        </p:nvSpPr>
        <p:spPr>
          <a:xfrm>
            <a:off x="-31218" y="1564638"/>
            <a:ext cx="5971693" cy="1556397"/>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3500000" scaled="1"/>
            <a:tileRect/>
          </a:gradFill>
        </p:spPr>
        <p:txBody>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endParaRPr lang="en-US" dirty="0">
              <a:solidFill>
                <a:schemeClr val="bg2"/>
              </a:solidFill>
            </a:endParaRPr>
          </a:p>
          <a:p>
            <a:r>
              <a:rPr lang="en-US" dirty="0"/>
              <a:t>Recreational</a:t>
            </a:r>
          </a:p>
        </p:txBody>
      </p:sp>
      <p:pic>
        <p:nvPicPr>
          <p:cNvPr id="7" name="Picture 6">
            <a:extLst>
              <a:ext uri="{FF2B5EF4-FFF2-40B4-BE49-F238E27FC236}">
                <a16:creationId xmlns:a16="http://schemas.microsoft.com/office/drawing/2014/main" id="{523E829D-A3FD-F57D-7625-0C8790705404}"/>
              </a:ext>
            </a:extLst>
          </p:cNvPr>
          <p:cNvPicPr>
            <a:picLocks noChangeAspect="1"/>
          </p:cNvPicPr>
          <p:nvPr/>
        </p:nvPicPr>
        <p:blipFill>
          <a:blip r:embed="rId3"/>
          <a:stretch>
            <a:fillRect/>
          </a:stretch>
        </p:blipFill>
        <p:spPr>
          <a:xfrm>
            <a:off x="7248444" y="-13627"/>
            <a:ext cx="4942930" cy="2780398"/>
          </a:xfrm>
          <a:prstGeom prst="rect">
            <a:avLst/>
          </a:prstGeom>
        </p:spPr>
      </p:pic>
      <p:pic>
        <p:nvPicPr>
          <p:cNvPr id="1026" name="Picture 2" descr="Maya's Legacy Whale Watching Friday Harbor, San Juan Island">
            <a:extLst>
              <a:ext uri="{FF2B5EF4-FFF2-40B4-BE49-F238E27FC236}">
                <a16:creationId xmlns:a16="http://schemas.microsoft.com/office/drawing/2014/main" id="{9CB9E426-A9E2-5B1A-D6B1-8D8E912B43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08906"/>
            <a:ext cx="5141011" cy="263610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06A67A4C-8A04-4AD6-43AE-FEFE249E8C3F}"/>
              </a:ext>
            </a:extLst>
          </p:cNvPr>
          <p:cNvSpPr txBox="1">
            <a:spLocks/>
          </p:cNvSpPr>
          <p:nvPr/>
        </p:nvSpPr>
        <p:spPr>
          <a:xfrm>
            <a:off x="3510840" y="2900898"/>
            <a:ext cx="6172200" cy="1336654"/>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t>Economic</a:t>
            </a:r>
          </a:p>
        </p:txBody>
      </p:sp>
      <p:sp>
        <p:nvSpPr>
          <p:cNvPr id="6" name="Title 1">
            <a:extLst>
              <a:ext uri="{FF2B5EF4-FFF2-40B4-BE49-F238E27FC236}">
                <a16:creationId xmlns:a16="http://schemas.microsoft.com/office/drawing/2014/main" id="{08B17B17-0743-0D42-8001-CF176521DD32}"/>
              </a:ext>
            </a:extLst>
          </p:cNvPr>
          <p:cNvSpPr txBox="1">
            <a:spLocks/>
          </p:cNvSpPr>
          <p:nvPr/>
        </p:nvSpPr>
        <p:spPr>
          <a:xfrm>
            <a:off x="6219681" y="4234802"/>
            <a:ext cx="5971693" cy="1556397"/>
          </a:xfrm>
          <a:prstGeom prst="rect">
            <a:avLst/>
          </a:prstGeom>
          <a:gradFill>
            <a:gsLst>
              <a:gs pos="71000">
                <a:schemeClr val="accent3"/>
              </a:gs>
              <a:gs pos="0">
                <a:schemeClr val="accent3"/>
              </a:gs>
              <a:gs pos="99000">
                <a:schemeClr val="bg1"/>
              </a:gs>
              <a:gs pos="100000">
                <a:schemeClr val="accent3"/>
              </a:gs>
            </a:gsLst>
            <a:lin ang="13500000" scaled="1"/>
          </a:gradFill>
        </p:spPr>
        <p:txBody>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endParaRPr lang="en-US" dirty="0">
              <a:solidFill>
                <a:schemeClr val="bg2"/>
              </a:solidFill>
            </a:endParaRPr>
          </a:p>
          <a:p>
            <a:r>
              <a:rPr lang="en-US" dirty="0"/>
              <a:t>Cultural</a:t>
            </a:r>
          </a:p>
        </p:txBody>
      </p:sp>
      <p:sp>
        <p:nvSpPr>
          <p:cNvPr id="8" name="TextBox 7">
            <a:extLst>
              <a:ext uri="{FF2B5EF4-FFF2-40B4-BE49-F238E27FC236}">
                <a16:creationId xmlns:a16="http://schemas.microsoft.com/office/drawing/2014/main" id="{3E99BFD4-32B0-4F91-3A13-803BBF0164D5}"/>
              </a:ext>
            </a:extLst>
          </p:cNvPr>
          <p:cNvSpPr txBox="1"/>
          <p:nvPr/>
        </p:nvSpPr>
        <p:spPr>
          <a:xfrm>
            <a:off x="10803204" y="2458994"/>
            <a:ext cx="1782365" cy="307777"/>
          </a:xfrm>
          <a:prstGeom prst="rect">
            <a:avLst/>
          </a:prstGeom>
          <a:noFill/>
        </p:spPr>
        <p:txBody>
          <a:bodyPr wrap="square">
            <a:spAutoFit/>
          </a:bodyPr>
          <a:lstStyle/>
          <a:p>
            <a:r>
              <a:rPr lang="en-US" sz="1400" dirty="0">
                <a:solidFill>
                  <a:schemeClr val="bg1"/>
                </a:solidFill>
              </a:rPr>
              <a:t>Photo: Jess Newley</a:t>
            </a:r>
          </a:p>
        </p:txBody>
      </p:sp>
      <p:sp>
        <p:nvSpPr>
          <p:cNvPr id="9" name="TextBox 8">
            <a:extLst>
              <a:ext uri="{FF2B5EF4-FFF2-40B4-BE49-F238E27FC236}">
                <a16:creationId xmlns:a16="http://schemas.microsoft.com/office/drawing/2014/main" id="{8ED8E9B9-1C89-8847-9B86-2A8829C08C5D}"/>
              </a:ext>
            </a:extLst>
          </p:cNvPr>
          <p:cNvSpPr txBox="1"/>
          <p:nvPr/>
        </p:nvSpPr>
        <p:spPr>
          <a:xfrm>
            <a:off x="2361010" y="6550223"/>
            <a:ext cx="6150768" cy="307777"/>
          </a:xfrm>
          <a:prstGeom prst="rect">
            <a:avLst/>
          </a:prstGeom>
          <a:noFill/>
        </p:spPr>
        <p:txBody>
          <a:bodyPr wrap="square">
            <a:spAutoFit/>
          </a:bodyPr>
          <a:lstStyle/>
          <a:p>
            <a:r>
              <a:rPr lang="en-US" sz="1400" dirty="0">
                <a:solidFill>
                  <a:schemeClr val="bg1"/>
                </a:solidFill>
              </a:rPr>
              <a:t>Photo: Maya Legacy Whale Watching</a:t>
            </a:r>
          </a:p>
        </p:txBody>
      </p:sp>
    </p:spTree>
    <p:extLst>
      <p:ext uri="{BB962C8B-B14F-4D97-AF65-F5344CB8AC3E}">
        <p14:creationId xmlns:p14="http://schemas.microsoft.com/office/powerpoint/2010/main" val="27869364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69BD75A-CB5B-3E28-2F7F-A529277CBE0F}"/>
              </a:ext>
            </a:extLst>
          </p:cNvPr>
          <p:cNvPicPr>
            <a:picLocks noChangeAspect="1"/>
          </p:cNvPicPr>
          <p:nvPr/>
        </p:nvPicPr>
        <p:blipFill>
          <a:blip r:embed="rId3"/>
          <a:stretch>
            <a:fillRect/>
          </a:stretch>
        </p:blipFill>
        <p:spPr>
          <a:xfrm>
            <a:off x="3400425" y="268429"/>
            <a:ext cx="8791575" cy="6589572"/>
          </a:xfrm>
          <a:prstGeom prst="rect">
            <a:avLst/>
          </a:prstGeom>
        </p:spPr>
      </p:pic>
      <p:sp>
        <p:nvSpPr>
          <p:cNvPr id="2" name="Title 1">
            <a:extLst>
              <a:ext uri="{FF2B5EF4-FFF2-40B4-BE49-F238E27FC236}">
                <a16:creationId xmlns:a16="http://schemas.microsoft.com/office/drawing/2014/main" id="{C0BF5D7C-53BE-D348-A9A8-631EB6934654}"/>
              </a:ext>
            </a:extLst>
          </p:cNvPr>
          <p:cNvSpPr txBox="1">
            <a:spLocks/>
          </p:cNvSpPr>
          <p:nvPr/>
        </p:nvSpPr>
        <p:spPr>
          <a:xfrm>
            <a:off x="0" y="646634"/>
            <a:ext cx="5971693" cy="155639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endParaRPr lang="en-US" dirty="0">
              <a:solidFill>
                <a:schemeClr val="bg2"/>
              </a:solidFill>
            </a:endParaRPr>
          </a:p>
          <a:p>
            <a:r>
              <a:rPr lang="en-US" dirty="0"/>
              <a:t>Orca whales</a:t>
            </a:r>
          </a:p>
        </p:txBody>
      </p:sp>
      <p:sp>
        <p:nvSpPr>
          <p:cNvPr id="8" name="TextBox 7">
            <a:extLst>
              <a:ext uri="{FF2B5EF4-FFF2-40B4-BE49-F238E27FC236}">
                <a16:creationId xmlns:a16="http://schemas.microsoft.com/office/drawing/2014/main" id="{B0B378F9-A467-F0B8-87EA-EC91B5198AF3}"/>
              </a:ext>
            </a:extLst>
          </p:cNvPr>
          <p:cNvSpPr txBox="1"/>
          <p:nvPr/>
        </p:nvSpPr>
        <p:spPr>
          <a:xfrm>
            <a:off x="10058400" y="6488668"/>
            <a:ext cx="2357438" cy="369332"/>
          </a:xfrm>
          <a:prstGeom prst="rect">
            <a:avLst/>
          </a:prstGeom>
          <a:noFill/>
        </p:spPr>
        <p:txBody>
          <a:bodyPr wrap="square" rtlCol="0">
            <a:spAutoFit/>
          </a:bodyPr>
          <a:lstStyle/>
          <a:p>
            <a:r>
              <a:rPr lang="en-US" dirty="0">
                <a:solidFill>
                  <a:schemeClr val="bg1"/>
                </a:solidFill>
              </a:rPr>
              <a:t>Photo: Jess Newley</a:t>
            </a:r>
          </a:p>
        </p:txBody>
      </p:sp>
    </p:spTree>
    <p:extLst>
      <p:ext uri="{BB962C8B-B14F-4D97-AF65-F5344CB8AC3E}">
        <p14:creationId xmlns:p14="http://schemas.microsoft.com/office/powerpoint/2010/main" val="1268721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descr="Image">
            <a:extLst>
              <a:ext uri="{FF2B5EF4-FFF2-40B4-BE49-F238E27FC236}">
                <a16:creationId xmlns:a16="http://schemas.microsoft.com/office/drawing/2014/main" id="{33BACF87-03ED-E0EF-7AA8-34786DCBF9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0309" y="0"/>
            <a:ext cx="548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58132EF-F034-2D4D-AEB2-BA2D109C7D81}"/>
              </a:ext>
            </a:extLst>
          </p:cNvPr>
          <p:cNvSpPr txBox="1">
            <a:spLocks/>
          </p:cNvSpPr>
          <p:nvPr/>
        </p:nvSpPr>
        <p:spPr>
          <a:xfrm>
            <a:off x="0" y="646634"/>
            <a:ext cx="5971693" cy="155639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endParaRPr lang="en-US" dirty="0">
              <a:solidFill>
                <a:schemeClr val="bg2"/>
              </a:solidFill>
            </a:endParaRPr>
          </a:p>
          <a:p>
            <a:r>
              <a:rPr lang="en-US" dirty="0"/>
              <a:t>How to tell the difference</a:t>
            </a:r>
          </a:p>
        </p:txBody>
      </p:sp>
    </p:spTree>
    <p:extLst>
      <p:ext uri="{BB962C8B-B14F-4D97-AF65-F5344CB8AC3E}">
        <p14:creationId xmlns:p14="http://schemas.microsoft.com/office/powerpoint/2010/main" val="37973164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A4475F6-68BD-B747-A466-18675846D9AE}"/>
              </a:ext>
            </a:extLst>
          </p:cNvPr>
          <p:cNvSpPr>
            <a:spLocks noGrp="1"/>
          </p:cNvSpPr>
          <p:nvPr>
            <p:ph type="title"/>
          </p:nvPr>
        </p:nvSpPr>
        <p:spPr/>
        <p:txBody>
          <a:bodyPr/>
          <a:lstStyle/>
          <a:p>
            <a:endParaRPr lang="en-US"/>
          </a:p>
        </p:txBody>
      </p:sp>
      <p:pic>
        <p:nvPicPr>
          <p:cNvPr id="13" name="Google Shape;168;p5">
            <a:extLst>
              <a:ext uri="{FF2B5EF4-FFF2-40B4-BE49-F238E27FC236}">
                <a16:creationId xmlns:a16="http://schemas.microsoft.com/office/drawing/2014/main" id="{521AF7D4-71E9-0E44-81C8-5B20002B0AC6}"/>
              </a:ext>
            </a:extLst>
          </p:cNvPr>
          <p:cNvPicPr preferRelativeResize="0"/>
          <p:nvPr/>
        </p:nvPicPr>
        <p:blipFill rotWithShape="1">
          <a:blip r:embed="rId3">
            <a:alphaModFix/>
          </a:blip>
          <a:srcRect l="7421" t="-1" r="3" b="568"/>
          <a:stretch/>
        </p:blipFill>
        <p:spPr>
          <a:xfrm>
            <a:off x="0" y="13157"/>
            <a:ext cx="9554547" cy="6844843"/>
          </a:xfrm>
          <a:prstGeom prst="rect">
            <a:avLst/>
          </a:prstGeom>
          <a:noFill/>
          <a:ln>
            <a:noFill/>
          </a:ln>
        </p:spPr>
      </p:pic>
      <p:sp>
        <p:nvSpPr>
          <p:cNvPr id="2" name="Title 1">
            <a:extLst>
              <a:ext uri="{FF2B5EF4-FFF2-40B4-BE49-F238E27FC236}">
                <a16:creationId xmlns:a16="http://schemas.microsoft.com/office/drawing/2014/main" id="{C2054113-F4AF-25BE-0CBC-2B0299568F7F}"/>
              </a:ext>
            </a:extLst>
          </p:cNvPr>
          <p:cNvSpPr txBox="1">
            <a:spLocks/>
          </p:cNvSpPr>
          <p:nvPr/>
        </p:nvSpPr>
        <p:spPr>
          <a:xfrm>
            <a:off x="5958138" y="4241605"/>
            <a:ext cx="5971693" cy="1556397"/>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3500000" scaled="1"/>
            <a:tileRect/>
          </a:gradFill>
        </p:spPr>
        <p:txBody>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endParaRPr lang="en-US" dirty="0">
              <a:solidFill>
                <a:schemeClr val="bg2"/>
              </a:solidFill>
            </a:endParaRPr>
          </a:p>
          <a:p>
            <a:r>
              <a:rPr lang="en-US" dirty="0"/>
              <a:t>Salmon</a:t>
            </a:r>
          </a:p>
        </p:txBody>
      </p:sp>
      <p:sp>
        <p:nvSpPr>
          <p:cNvPr id="3" name="TextBox 2">
            <a:extLst>
              <a:ext uri="{FF2B5EF4-FFF2-40B4-BE49-F238E27FC236}">
                <a16:creationId xmlns:a16="http://schemas.microsoft.com/office/drawing/2014/main" id="{8C69F0B0-A9F8-302F-4A90-612D7E3A245B}"/>
              </a:ext>
            </a:extLst>
          </p:cNvPr>
          <p:cNvSpPr txBox="1"/>
          <p:nvPr/>
        </p:nvSpPr>
        <p:spPr>
          <a:xfrm>
            <a:off x="0" y="6537066"/>
            <a:ext cx="6150768" cy="307777"/>
          </a:xfrm>
          <a:prstGeom prst="rect">
            <a:avLst/>
          </a:prstGeom>
          <a:noFill/>
        </p:spPr>
        <p:txBody>
          <a:bodyPr wrap="square">
            <a:spAutoFit/>
          </a:bodyPr>
          <a:lstStyle/>
          <a:p>
            <a:r>
              <a:rPr lang="en-US" sz="1400" dirty="0">
                <a:solidFill>
                  <a:schemeClr val="bg1"/>
                </a:solidFill>
              </a:rPr>
              <a:t>Photo: Jess Newley</a:t>
            </a:r>
          </a:p>
        </p:txBody>
      </p:sp>
    </p:spTree>
    <p:extLst>
      <p:ext uri="{BB962C8B-B14F-4D97-AF65-F5344CB8AC3E}">
        <p14:creationId xmlns:p14="http://schemas.microsoft.com/office/powerpoint/2010/main" val="17513067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58"/>
        <p:cNvGrpSpPr/>
        <p:nvPr/>
      </p:nvGrpSpPr>
      <p:grpSpPr>
        <a:xfrm>
          <a:off x="0" y="0"/>
          <a:ext cx="0" cy="0"/>
          <a:chOff x="0" y="0"/>
          <a:chExt cx="0" cy="0"/>
        </a:xfrm>
      </p:grpSpPr>
      <p:pic>
        <p:nvPicPr>
          <p:cNvPr id="159" name="Google Shape;159;p4"/>
          <p:cNvPicPr preferRelativeResize="0"/>
          <p:nvPr/>
        </p:nvPicPr>
        <p:blipFill rotWithShape="1">
          <a:blip r:embed="rId3">
            <a:alphaModFix/>
          </a:blip>
          <a:srcRect l="1601" t="1692" r="3209" b="995"/>
          <a:stretch/>
        </p:blipFill>
        <p:spPr>
          <a:xfrm>
            <a:off x="5149523" y="0"/>
            <a:ext cx="6079951" cy="6858000"/>
          </a:xfrm>
          <a:prstGeom prst="rect">
            <a:avLst/>
          </a:prstGeom>
          <a:noFill/>
          <a:ln>
            <a:noFill/>
          </a:ln>
        </p:spPr>
      </p:pic>
      <p:pic>
        <p:nvPicPr>
          <p:cNvPr id="161" name="Google Shape;161;p4"/>
          <p:cNvPicPr preferRelativeResize="0"/>
          <p:nvPr/>
        </p:nvPicPr>
        <p:blipFill rotWithShape="1">
          <a:blip r:embed="rId4">
            <a:alphaModFix/>
          </a:blip>
          <a:srcRect/>
          <a:stretch/>
        </p:blipFill>
        <p:spPr>
          <a:xfrm>
            <a:off x="7931543" y="6429093"/>
            <a:ext cx="1455471" cy="415750"/>
          </a:xfrm>
          <a:prstGeom prst="rect">
            <a:avLst/>
          </a:prstGeom>
          <a:noFill/>
          <a:ln>
            <a:noFill/>
          </a:ln>
        </p:spPr>
      </p:pic>
      <p:sp>
        <p:nvSpPr>
          <p:cNvPr id="163" name="Google Shape;163;p4"/>
          <p:cNvSpPr txBox="1"/>
          <p:nvPr/>
        </p:nvSpPr>
        <p:spPr>
          <a:xfrm>
            <a:off x="718457" y="1984425"/>
            <a:ext cx="3975660" cy="2075400"/>
          </a:xfrm>
          <a:prstGeom prst="rect">
            <a:avLst/>
          </a:prstGeom>
          <a:gradFill flip="none" rotWithShape="1">
            <a:gsLst>
              <a:gs pos="0">
                <a:schemeClr val="accent4">
                  <a:tint val="66000"/>
                  <a:satMod val="160000"/>
                </a:schemeClr>
              </a:gs>
              <a:gs pos="50000">
                <a:schemeClr val="accent4">
                  <a:tint val="44500"/>
                  <a:satMod val="160000"/>
                </a:schemeClr>
              </a:gs>
              <a:gs pos="100000">
                <a:schemeClr val="accent4">
                  <a:tint val="23500"/>
                  <a:satMod val="160000"/>
                </a:schemeClr>
              </a:gs>
            </a:gsLst>
            <a:lin ang="18900000" scaled="1"/>
            <a:tileRect/>
          </a:gradFill>
          <a:ln>
            <a:noFill/>
          </a:ln>
        </p:spPr>
        <p:txBody>
          <a:bodyPr spcFirstLastPara="1" wrap="square" lIns="91425" tIns="91425" rIns="91425" bIns="91425" anchor="t" anchorCtr="0">
            <a:noAutofit/>
          </a:bodyPr>
          <a:lstStyle/>
          <a:p>
            <a:pPr>
              <a:lnSpc>
                <a:spcPct val="115000"/>
              </a:lnSpc>
            </a:pPr>
            <a:r>
              <a:rPr lang="en-US" sz="2400" dirty="0">
                <a:latin typeface="Calibri"/>
                <a:ea typeface="Calibri"/>
                <a:cs typeface="Calibri"/>
                <a:sym typeface="Calibri"/>
              </a:rPr>
              <a:t>Rearing habitat for threatened Chinook/King salmon from across the region</a:t>
            </a:r>
            <a:endParaRPr sz="2400" dirty="0">
              <a:latin typeface="Calibri"/>
              <a:ea typeface="Calibri"/>
              <a:cs typeface="Calibri"/>
              <a:sym typeface="Calibri"/>
            </a:endParaRPr>
          </a:p>
          <a:p>
            <a:pPr>
              <a:lnSpc>
                <a:spcPct val="115000"/>
              </a:lnSpc>
            </a:pPr>
            <a:r>
              <a:rPr lang="en-US" sz="2400" dirty="0">
                <a:latin typeface="Calibri"/>
                <a:ea typeface="Calibri"/>
                <a:cs typeface="Calibri"/>
                <a:sym typeface="Calibri"/>
              </a:rPr>
              <a:t>(plus other salmon species!)</a:t>
            </a:r>
            <a:endParaRPr sz="2400" dirty="0">
              <a:latin typeface="Calibri"/>
              <a:ea typeface="Calibri"/>
              <a:cs typeface="Calibri"/>
              <a:sym typeface="Calibri"/>
            </a:endParaRPr>
          </a:p>
        </p:txBody>
      </p:sp>
      <p:pic>
        <p:nvPicPr>
          <p:cNvPr id="2" name="Picture 1">
            <a:extLst>
              <a:ext uri="{FF2B5EF4-FFF2-40B4-BE49-F238E27FC236}">
                <a16:creationId xmlns:a16="http://schemas.microsoft.com/office/drawing/2014/main" id="{66A08410-0A95-C763-5CF6-E2530B8724E1}"/>
              </a:ext>
            </a:extLst>
          </p:cNvPr>
          <p:cNvPicPr>
            <a:picLocks noChangeAspect="1"/>
          </p:cNvPicPr>
          <p:nvPr/>
        </p:nvPicPr>
        <p:blipFill>
          <a:blip r:embed="rId5"/>
          <a:stretch>
            <a:fillRect/>
          </a:stretch>
        </p:blipFill>
        <p:spPr>
          <a:xfrm>
            <a:off x="2329264" y="4336719"/>
            <a:ext cx="3862387" cy="2521281"/>
          </a:xfrm>
          <a:prstGeom prst="rect">
            <a:avLst/>
          </a:prstGeom>
        </p:spPr>
      </p:pic>
      <p:sp>
        <p:nvSpPr>
          <p:cNvPr id="3" name="Title 1">
            <a:extLst>
              <a:ext uri="{FF2B5EF4-FFF2-40B4-BE49-F238E27FC236}">
                <a16:creationId xmlns:a16="http://schemas.microsoft.com/office/drawing/2014/main" id="{74B7BC67-F72F-E5BE-B8AB-DEBA60E11804}"/>
              </a:ext>
            </a:extLst>
          </p:cNvPr>
          <p:cNvSpPr txBox="1">
            <a:spLocks/>
          </p:cNvSpPr>
          <p:nvPr/>
        </p:nvSpPr>
        <p:spPr>
          <a:xfrm>
            <a:off x="0" y="0"/>
            <a:ext cx="7658100" cy="1556397"/>
          </a:xfrm>
          <a:prstGeom prst="rect">
            <a:avLst/>
          </a:prstGeom>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p:spPr>
        <p:txBody>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endParaRPr lang="en-US" dirty="0">
              <a:solidFill>
                <a:schemeClr val="bg2"/>
              </a:solidFill>
            </a:endParaRPr>
          </a:p>
          <a:p>
            <a:r>
              <a:rPr lang="en-US" dirty="0"/>
              <a:t>Juvenile salmon + rearing habitat</a:t>
            </a:r>
          </a:p>
        </p:txBody>
      </p:sp>
      <p:sp>
        <p:nvSpPr>
          <p:cNvPr id="4" name="TextBox 3">
            <a:extLst>
              <a:ext uri="{FF2B5EF4-FFF2-40B4-BE49-F238E27FC236}">
                <a16:creationId xmlns:a16="http://schemas.microsoft.com/office/drawing/2014/main" id="{6877FA24-DF4A-AD28-090D-44C9CBC13643}"/>
              </a:ext>
            </a:extLst>
          </p:cNvPr>
          <p:cNvSpPr txBox="1"/>
          <p:nvPr/>
        </p:nvSpPr>
        <p:spPr>
          <a:xfrm>
            <a:off x="2281398" y="6532370"/>
            <a:ext cx="6150768" cy="307777"/>
          </a:xfrm>
          <a:prstGeom prst="rect">
            <a:avLst/>
          </a:prstGeom>
          <a:noFill/>
        </p:spPr>
        <p:txBody>
          <a:bodyPr wrap="square">
            <a:spAutoFit/>
          </a:bodyPr>
          <a:lstStyle/>
          <a:p>
            <a:r>
              <a:rPr lang="en-US" sz="1400" dirty="0">
                <a:solidFill>
                  <a:schemeClr val="bg1"/>
                </a:solidFill>
              </a:rPr>
              <a:t>Photo: Jess Newley</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9B4B8B2-8C07-B0FC-189E-6E33B5E868ED}"/>
              </a:ext>
            </a:extLst>
          </p:cNvPr>
          <p:cNvPicPr>
            <a:picLocks noChangeAspect="1"/>
          </p:cNvPicPr>
          <p:nvPr/>
        </p:nvPicPr>
        <p:blipFill>
          <a:blip r:embed="rId3"/>
          <a:stretch>
            <a:fillRect/>
          </a:stretch>
        </p:blipFill>
        <p:spPr>
          <a:xfrm>
            <a:off x="3802527" y="1692127"/>
            <a:ext cx="3281363" cy="4375150"/>
          </a:xfrm>
          <a:prstGeom prst="rect">
            <a:avLst/>
          </a:prstGeom>
        </p:spPr>
      </p:pic>
      <p:sp>
        <p:nvSpPr>
          <p:cNvPr id="4" name="Title 1">
            <a:extLst>
              <a:ext uri="{FF2B5EF4-FFF2-40B4-BE49-F238E27FC236}">
                <a16:creationId xmlns:a16="http://schemas.microsoft.com/office/drawing/2014/main" id="{971D6F14-09F6-304E-B269-BE76420664F7}"/>
              </a:ext>
            </a:extLst>
          </p:cNvPr>
          <p:cNvSpPr txBox="1">
            <a:spLocks/>
          </p:cNvSpPr>
          <p:nvPr/>
        </p:nvSpPr>
        <p:spPr>
          <a:xfrm>
            <a:off x="2742496" y="267140"/>
            <a:ext cx="6172200" cy="133665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t>Forage fish or baitfish</a:t>
            </a:r>
          </a:p>
        </p:txBody>
      </p:sp>
      <p:pic>
        <p:nvPicPr>
          <p:cNvPr id="5" name="Picture 4">
            <a:extLst>
              <a:ext uri="{FF2B5EF4-FFF2-40B4-BE49-F238E27FC236}">
                <a16:creationId xmlns:a16="http://schemas.microsoft.com/office/drawing/2014/main" id="{47C671FA-163B-0BC2-47A3-364D837C8805}"/>
              </a:ext>
            </a:extLst>
          </p:cNvPr>
          <p:cNvPicPr>
            <a:picLocks noChangeAspect="1"/>
          </p:cNvPicPr>
          <p:nvPr/>
        </p:nvPicPr>
        <p:blipFill>
          <a:blip r:embed="rId4"/>
          <a:stretch>
            <a:fillRect/>
          </a:stretch>
        </p:blipFill>
        <p:spPr>
          <a:xfrm>
            <a:off x="7083890" y="3429000"/>
            <a:ext cx="5108110" cy="3314700"/>
          </a:xfrm>
          <a:prstGeom prst="rect">
            <a:avLst/>
          </a:prstGeom>
        </p:spPr>
      </p:pic>
      <p:sp>
        <p:nvSpPr>
          <p:cNvPr id="6" name="Title 1">
            <a:extLst>
              <a:ext uri="{FF2B5EF4-FFF2-40B4-BE49-F238E27FC236}">
                <a16:creationId xmlns:a16="http://schemas.microsoft.com/office/drawing/2014/main" id="{D13332E2-B7AE-5653-8750-528780B9643E}"/>
              </a:ext>
            </a:extLst>
          </p:cNvPr>
          <p:cNvSpPr txBox="1">
            <a:spLocks/>
          </p:cNvSpPr>
          <p:nvPr/>
        </p:nvSpPr>
        <p:spPr>
          <a:xfrm>
            <a:off x="6757060" y="3170712"/>
            <a:ext cx="2425039" cy="414282"/>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vert="horz" lIns="91440" tIns="45720" rIns="91440" bIns="45720" rtlCol="0" anchor="ctr">
            <a:normAutofit fontScale="70000" lnSpcReduction="20000"/>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t>Pacific herring</a:t>
            </a:r>
          </a:p>
        </p:txBody>
      </p:sp>
      <p:sp>
        <p:nvSpPr>
          <p:cNvPr id="11" name="Title 1">
            <a:extLst>
              <a:ext uri="{FF2B5EF4-FFF2-40B4-BE49-F238E27FC236}">
                <a16:creationId xmlns:a16="http://schemas.microsoft.com/office/drawing/2014/main" id="{D59D4569-9602-3E3A-B5B5-CA09DA486E33}"/>
              </a:ext>
            </a:extLst>
          </p:cNvPr>
          <p:cNvSpPr txBox="1">
            <a:spLocks/>
          </p:cNvSpPr>
          <p:nvPr/>
        </p:nvSpPr>
        <p:spPr>
          <a:xfrm>
            <a:off x="2092271" y="1933450"/>
            <a:ext cx="2963903" cy="589033"/>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en-US" sz="2400" dirty="0"/>
              <a:t>Pacific Sand lance</a:t>
            </a:r>
          </a:p>
        </p:txBody>
      </p:sp>
      <p:pic>
        <p:nvPicPr>
          <p:cNvPr id="12" name="Picture 11">
            <a:extLst>
              <a:ext uri="{FF2B5EF4-FFF2-40B4-BE49-F238E27FC236}">
                <a16:creationId xmlns:a16="http://schemas.microsoft.com/office/drawing/2014/main" id="{D7F62DA2-EEBB-731F-4AE9-906A2A5A99B2}"/>
              </a:ext>
            </a:extLst>
          </p:cNvPr>
          <p:cNvPicPr>
            <a:picLocks noChangeAspect="1"/>
          </p:cNvPicPr>
          <p:nvPr/>
        </p:nvPicPr>
        <p:blipFill>
          <a:blip r:embed="rId5"/>
          <a:stretch>
            <a:fillRect/>
          </a:stretch>
        </p:blipFill>
        <p:spPr>
          <a:xfrm>
            <a:off x="349740" y="4335517"/>
            <a:ext cx="3683846" cy="2069971"/>
          </a:xfrm>
          <a:prstGeom prst="rect">
            <a:avLst/>
          </a:prstGeom>
        </p:spPr>
      </p:pic>
      <p:sp>
        <p:nvSpPr>
          <p:cNvPr id="13" name="Title 1">
            <a:extLst>
              <a:ext uri="{FF2B5EF4-FFF2-40B4-BE49-F238E27FC236}">
                <a16:creationId xmlns:a16="http://schemas.microsoft.com/office/drawing/2014/main" id="{5966143D-988E-CA26-4929-7E78931A900F}"/>
              </a:ext>
            </a:extLst>
          </p:cNvPr>
          <p:cNvSpPr txBox="1">
            <a:spLocks/>
          </p:cNvSpPr>
          <p:nvPr/>
        </p:nvSpPr>
        <p:spPr>
          <a:xfrm>
            <a:off x="2543504" y="6231631"/>
            <a:ext cx="2507294" cy="35922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txBody>
          <a:bodyPr vert="horz" lIns="91440" tIns="45720" rIns="91440" bIns="45720" rtlCol="0" anchor="ctr">
            <a:normAutofit fontScale="62500" lnSpcReduction="20000"/>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t>Surf smelt</a:t>
            </a:r>
          </a:p>
        </p:txBody>
      </p:sp>
      <p:sp>
        <p:nvSpPr>
          <p:cNvPr id="14" name="TextBox 13">
            <a:extLst>
              <a:ext uri="{FF2B5EF4-FFF2-40B4-BE49-F238E27FC236}">
                <a16:creationId xmlns:a16="http://schemas.microsoft.com/office/drawing/2014/main" id="{4D3A7363-39FD-F434-613D-316FAF603870}"/>
              </a:ext>
            </a:extLst>
          </p:cNvPr>
          <p:cNvSpPr txBox="1"/>
          <p:nvPr/>
        </p:nvSpPr>
        <p:spPr>
          <a:xfrm>
            <a:off x="353287" y="6097711"/>
            <a:ext cx="2030278" cy="307777"/>
          </a:xfrm>
          <a:prstGeom prst="rect">
            <a:avLst/>
          </a:prstGeom>
          <a:noFill/>
        </p:spPr>
        <p:txBody>
          <a:bodyPr wrap="square" rtlCol="0">
            <a:spAutoFit/>
          </a:bodyPr>
          <a:lstStyle/>
          <a:p>
            <a:r>
              <a:rPr lang="en-US" sz="1400" dirty="0">
                <a:solidFill>
                  <a:schemeClr val="bg1"/>
                </a:solidFill>
              </a:rPr>
              <a:t>Photo: WDFW</a:t>
            </a:r>
          </a:p>
        </p:txBody>
      </p:sp>
      <p:sp>
        <p:nvSpPr>
          <p:cNvPr id="16" name="TextBox 15">
            <a:extLst>
              <a:ext uri="{FF2B5EF4-FFF2-40B4-BE49-F238E27FC236}">
                <a16:creationId xmlns:a16="http://schemas.microsoft.com/office/drawing/2014/main" id="{5A73448B-D75C-96AA-85EC-41D676B77D74}"/>
              </a:ext>
            </a:extLst>
          </p:cNvPr>
          <p:cNvSpPr txBox="1"/>
          <p:nvPr/>
        </p:nvSpPr>
        <p:spPr>
          <a:xfrm>
            <a:off x="3978115" y="5697945"/>
            <a:ext cx="1739684" cy="307777"/>
          </a:xfrm>
          <a:prstGeom prst="rect">
            <a:avLst/>
          </a:prstGeom>
          <a:noFill/>
        </p:spPr>
        <p:txBody>
          <a:bodyPr wrap="square">
            <a:spAutoFit/>
          </a:bodyPr>
          <a:lstStyle/>
          <a:p>
            <a:r>
              <a:rPr lang="en-US" sz="1400" dirty="0"/>
              <a:t>Photo: USGS</a:t>
            </a:r>
          </a:p>
        </p:txBody>
      </p:sp>
      <p:sp>
        <p:nvSpPr>
          <p:cNvPr id="18" name="TextBox 17">
            <a:extLst>
              <a:ext uri="{FF2B5EF4-FFF2-40B4-BE49-F238E27FC236}">
                <a16:creationId xmlns:a16="http://schemas.microsoft.com/office/drawing/2014/main" id="{92C645EC-480A-6BFE-9A45-6D8DBA9FBB15}"/>
              </a:ext>
            </a:extLst>
          </p:cNvPr>
          <p:cNvSpPr txBox="1"/>
          <p:nvPr/>
        </p:nvSpPr>
        <p:spPr>
          <a:xfrm>
            <a:off x="7141204" y="6456109"/>
            <a:ext cx="1535109" cy="307777"/>
          </a:xfrm>
          <a:prstGeom prst="rect">
            <a:avLst/>
          </a:prstGeom>
          <a:noFill/>
        </p:spPr>
        <p:txBody>
          <a:bodyPr wrap="square">
            <a:spAutoFit/>
          </a:bodyPr>
          <a:lstStyle/>
          <a:p>
            <a:r>
              <a:rPr lang="en-US" sz="1400" dirty="0">
                <a:solidFill>
                  <a:schemeClr val="bg1"/>
                </a:solidFill>
              </a:rPr>
              <a:t>Photo: Jess Newley</a:t>
            </a:r>
          </a:p>
        </p:txBody>
      </p:sp>
    </p:spTree>
    <p:extLst>
      <p:ext uri="{BB962C8B-B14F-4D97-AF65-F5344CB8AC3E}">
        <p14:creationId xmlns:p14="http://schemas.microsoft.com/office/powerpoint/2010/main" val="22320080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4E925E-84B7-B84D-A60D-3BAB4976DB8D}"/>
              </a:ext>
            </a:extLst>
          </p:cNvPr>
          <p:cNvSpPr txBox="1"/>
          <p:nvPr/>
        </p:nvSpPr>
        <p:spPr>
          <a:xfrm>
            <a:off x="10544771" y="3536754"/>
            <a:ext cx="1941342" cy="369332"/>
          </a:xfrm>
          <a:prstGeom prst="rect">
            <a:avLst/>
          </a:prstGeom>
          <a:noFill/>
        </p:spPr>
        <p:txBody>
          <a:bodyPr wrap="square" rtlCol="0">
            <a:spAutoFit/>
          </a:bodyPr>
          <a:lstStyle/>
          <a:p>
            <a:r>
              <a:rPr lang="en-US" dirty="0">
                <a:solidFill>
                  <a:schemeClr val="bg1"/>
                </a:solidFill>
              </a:rPr>
              <a:t>Andrew Reding</a:t>
            </a:r>
          </a:p>
        </p:txBody>
      </p:sp>
      <p:pic>
        <p:nvPicPr>
          <p:cNvPr id="10" name="Picture 9">
            <a:extLst>
              <a:ext uri="{FF2B5EF4-FFF2-40B4-BE49-F238E27FC236}">
                <a16:creationId xmlns:a16="http://schemas.microsoft.com/office/drawing/2014/main" id="{46A3B1DA-F9C1-F143-BB15-7F4B081BD4E5}"/>
              </a:ext>
            </a:extLst>
          </p:cNvPr>
          <p:cNvPicPr>
            <a:picLocks noChangeAspect="1"/>
          </p:cNvPicPr>
          <p:nvPr/>
        </p:nvPicPr>
        <p:blipFill>
          <a:blip r:embed="rId3"/>
          <a:stretch>
            <a:fillRect/>
          </a:stretch>
        </p:blipFill>
        <p:spPr>
          <a:xfrm>
            <a:off x="-71500" y="0"/>
            <a:ext cx="12294223" cy="6858000"/>
          </a:xfrm>
          <a:prstGeom prst="rect">
            <a:avLst/>
          </a:prstGeom>
        </p:spPr>
      </p:pic>
      <p:sp>
        <p:nvSpPr>
          <p:cNvPr id="11" name="Title 10">
            <a:extLst>
              <a:ext uri="{FF2B5EF4-FFF2-40B4-BE49-F238E27FC236}">
                <a16:creationId xmlns:a16="http://schemas.microsoft.com/office/drawing/2014/main" id="{74D05A92-1137-374B-99FF-F6C52BB062BA}"/>
              </a:ext>
            </a:extLst>
          </p:cNvPr>
          <p:cNvSpPr>
            <a:spLocks noGrp="1"/>
          </p:cNvSpPr>
          <p:nvPr>
            <p:ph type="title"/>
          </p:nvPr>
        </p:nvSpPr>
        <p:spPr/>
        <p:txBody>
          <a:bodyPr/>
          <a:lstStyle/>
          <a:p>
            <a:endParaRPr lang="en-US"/>
          </a:p>
        </p:txBody>
      </p:sp>
      <p:sp>
        <p:nvSpPr>
          <p:cNvPr id="2" name="Title 1">
            <a:extLst>
              <a:ext uri="{FF2B5EF4-FFF2-40B4-BE49-F238E27FC236}">
                <a16:creationId xmlns:a16="http://schemas.microsoft.com/office/drawing/2014/main" id="{4CB77A45-59D2-E8FF-4449-B19E8A42B844}"/>
              </a:ext>
            </a:extLst>
          </p:cNvPr>
          <p:cNvSpPr txBox="1">
            <a:spLocks/>
          </p:cNvSpPr>
          <p:nvPr/>
        </p:nvSpPr>
        <p:spPr>
          <a:xfrm>
            <a:off x="341083" y="4629151"/>
            <a:ext cx="6172200" cy="133665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t>Pacific Herring</a:t>
            </a:r>
          </a:p>
        </p:txBody>
      </p:sp>
      <p:sp>
        <p:nvSpPr>
          <p:cNvPr id="3" name="TextBox 2">
            <a:extLst>
              <a:ext uri="{FF2B5EF4-FFF2-40B4-BE49-F238E27FC236}">
                <a16:creationId xmlns:a16="http://schemas.microsoft.com/office/drawing/2014/main" id="{38DBBE3F-82D1-65F4-8E1F-89BCFCF6464A}"/>
              </a:ext>
            </a:extLst>
          </p:cNvPr>
          <p:cNvSpPr txBox="1"/>
          <p:nvPr/>
        </p:nvSpPr>
        <p:spPr>
          <a:xfrm>
            <a:off x="10675173" y="6085594"/>
            <a:ext cx="1810940" cy="307777"/>
          </a:xfrm>
          <a:prstGeom prst="rect">
            <a:avLst/>
          </a:prstGeom>
          <a:noFill/>
        </p:spPr>
        <p:txBody>
          <a:bodyPr wrap="square">
            <a:spAutoFit/>
          </a:bodyPr>
          <a:lstStyle/>
          <a:p>
            <a:r>
              <a:rPr lang="en-US" sz="1400" dirty="0">
                <a:solidFill>
                  <a:schemeClr val="bg1"/>
                </a:solidFill>
              </a:rPr>
              <a:t>Photo: Jess Newley</a:t>
            </a:r>
          </a:p>
        </p:txBody>
      </p:sp>
    </p:spTree>
    <p:extLst>
      <p:ext uri="{BB962C8B-B14F-4D97-AF65-F5344CB8AC3E}">
        <p14:creationId xmlns:p14="http://schemas.microsoft.com/office/powerpoint/2010/main" val="3585353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10F9F-2459-DF40-AA4C-436B3413FD4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A2ABF54-F2B0-B642-BFC9-6C825FFC6AA4}"/>
              </a:ext>
            </a:extLst>
          </p:cNvPr>
          <p:cNvSpPr>
            <a:spLocks noGrp="1"/>
          </p:cNvSpPr>
          <p:nvPr>
            <p:ph sz="quarter" idx="13"/>
          </p:nvPr>
        </p:nvSpPr>
        <p:spPr>
          <a:xfrm>
            <a:off x="4555958" y="6026359"/>
            <a:ext cx="2695074" cy="497304"/>
          </a:xfrm>
        </p:spPr>
        <p:txBody>
          <a:bodyPr>
            <a:normAutofit fontScale="62500" lnSpcReduction="20000"/>
          </a:bodyPr>
          <a:lstStyle/>
          <a:p>
            <a:r>
              <a:rPr lang="en-US" dirty="0"/>
              <a:t>Coastal watershed institute</a:t>
            </a:r>
          </a:p>
        </p:txBody>
      </p:sp>
      <p:pic>
        <p:nvPicPr>
          <p:cNvPr id="4" name="Picture 3">
            <a:extLst>
              <a:ext uri="{FF2B5EF4-FFF2-40B4-BE49-F238E27FC236}">
                <a16:creationId xmlns:a16="http://schemas.microsoft.com/office/drawing/2014/main" id="{711D737C-EF45-AF44-9DDE-614677516F09}"/>
              </a:ext>
            </a:extLst>
          </p:cNvPr>
          <p:cNvPicPr>
            <a:picLocks noChangeAspect="1"/>
          </p:cNvPicPr>
          <p:nvPr/>
        </p:nvPicPr>
        <p:blipFill rotWithShape="1">
          <a:blip r:embed="rId3">
            <a:extLst>
              <a:ext uri="{28A0092B-C50C-407E-A947-70E740481C1C}">
                <a14:useLocalDpi xmlns:a14="http://schemas.microsoft.com/office/drawing/2010/main" val="0"/>
              </a:ext>
            </a:extLst>
          </a:blip>
          <a:srcRect l="-1" t="10309" r="15279" b="23693"/>
          <a:stretch/>
        </p:blipFill>
        <p:spPr>
          <a:xfrm>
            <a:off x="1650436" y="831641"/>
            <a:ext cx="8891127" cy="5194718"/>
          </a:xfrm>
          <a:prstGeom prst="rect">
            <a:avLst/>
          </a:prstGeom>
        </p:spPr>
      </p:pic>
      <p:sp>
        <p:nvSpPr>
          <p:cNvPr id="5" name="Title 1">
            <a:extLst>
              <a:ext uri="{FF2B5EF4-FFF2-40B4-BE49-F238E27FC236}">
                <a16:creationId xmlns:a16="http://schemas.microsoft.com/office/drawing/2014/main" id="{814B3E63-FA50-6EDF-ED20-2435207BB2E6}"/>
              </a:ext>
            </a:extLst>
          </p:cNvPr>
          <p:cNvSpPr txBox="1">
            <a:spLocks/>
          </p:cNvSpPr>
          <p:nvPr/>
        </p:nvSpPr>
        <p:spPr>
          <a:xfrm>
            <a:off x="5903495" y="79951"/>
            <a:ext cx="6172200" cy="1336654"/>
          </a:xfrm>
          <a:prstGeom prst="rect">
            <a:avLst/>
          </a:prstGeom>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p:spPr>
        <p:txBody>
          <a:bodyPr vert="horz" lIns="91440" tIns="45720" rIns="91440" bIns="45720" rtlCol="0" anchor="ctr">
            <a:normAutofit/>
          </a:bodyPr>
          <a:lstStyle>
            <a:lvl1pPr algn="ctr" defTabSz="914400" rtl="0" eaLnBrk="1" latinLnBrk="0" hangingPunct="1">
              <a:lnSpc>
                <a:spcPct val="90000"/>
              </a:lnSpc>
              <a:spcBef>
                <a:spcPct val="0"/>
              </a:spcBef>
              <a:buNone/>
              <a:defRPr sz="3600" kern="1200" cap="all" baseline="0">
                <a:solidFill>
                  <a:schemeClr val="tx1"/>
                </a:solidFill>
                <a:effectLst>
                  <a:outerShdw blurRad="38100" dist="38100" dir="2700000" algn="tl">
                    <a:srgbClr val="000000">
                      <a:alpha val="43137"/>
                    </a:srgbClr>
                  </a:outerShdw>
                </a:effectLst>
                <a:latin typeface="+mj-lt"/>
                <a:ea typeface="+mj-ea"/>
                <a:cs typeface="+mj-cs"/>
              </a:defRPr>
            </a:lvl1pPr>
          </a:lstStyle>
          <a:p>
            <a:r>
              <a:rPr lang="en-US" dirty="0"/>
              <a:t>Surf smelt</a:t>
            </a:r>
          </a:p>
        </p:txBody>
      </p:sp>
      <p:sp>
        <p:nvSpPr>
          <p:cNvPr id="6" name="TextBox 5">
            <a:extLst>
              <a:ext uri="{FF2B5EF4-FFF2-40B4-BE49-F238E27FC236}">
                <a16:creationId xmlns:a16="http://schemas.microsoft.com/office/drawing/2014/main" id="{1931CD9D-7A24-084C-BA10-C622CA6BA211}"/>
              </a:ext>
            </a:extLst>
          </p:cNvPr>
          <p:cNvSpPr txBox="1"/>
          <p:nvPr/>
        </p:nvSpPr>
        <p:spPr>
          <a:xfrm>
            <a:off x="7846489" y="5657850"/>
            <a:ext cx="2695074" cy="369332"/>
          </a:xfrm>
          <a:prstGeom prst="rect">
            <a:avLst/>
          </a:prstGeom>
          <a:noFill/>
        </p:spPr>
        <p:txBody>
          <a:bodyPr wrap="square" rtlCol="0">
            <a:spAutoFit/>
          </a:bodyPr>
          <a:lstStyle/>
          <a:p>
            <a:r>
              <a:rPr lang="en-US" dirty="0"/>
              <a:t>Coastal watershed institute</a:t>
            </a:r>
          </a:p>
        </p:txBody>
      </p:sp>
    </p:spTree>
    <p:extLst>
      <p:ext uri="{BB962C8B-B14F-4D97-AF65-F5344CB8AC3E}">
        <p14:creationId xmlns:p14="http://schemas.microsoft.com/office/powerpoint/2010/main" val="1770459459"/>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db78711-160f-4277-a524-0c4a53cbc233" xsi:nil="true"/>
    <lcf76f155ced4ddcb4097134ff3c332f xmlns="746a252f-e9e5-4c1d-b889-7b436344e7b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A44AB7DC7EFD84292803207C425E0AC" ma:contentTypeVersion="13" ma:contentTypeDescription="Create a new document." ma:contentTypeScope="" ma:versionID="ee7e3c44c386d7ef8361e8c14a9b7f13">
  <xsd:schema xmlns:xsd="http://www.w3.org/2001/XMLSchema" xmlns:xs="http://www.w3.org/2001/XMLSchema" xmlns:p="http://schemas.microsoft.com/office/2006/metadata/properties" xmlns:ns2="746a252f-e9e5-4c1d-b889-7b436344e7b6" xmlns:ns3="3db78711-160f-4277-a524-0c4a53cbc233" targetNamespace="http://schemas.microsoft.com/office/2006/metadata/properties" ma:root="true" ma:fieldsID="fef8d2dc88aa7802e323b45434b77dad" ns2:_="" ns3:_="">
    <xsd:import namespace="746a252f-e9e5-4c1d-b889-7b436344e7b6"/>
    <xsd:import namespace="3db78711-160f-4277-a524-0c4a53cbc23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6a252f-e9e5-4c1d-b889-7b436344e7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5a0e265f-5da1-4e0c-a5a1-785a1fe51366"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db78711-160f-4277-a524-0c4a53cbc233"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86a2d555-c2af-4f15-8a9b-046ba6bc2b7f}" ma:internalName="TaxCatchAll" ma:showField="CatchAllData" ma:web="3db78711-160f-4277-a524-0c4a53cbc233">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D4CAAA9-40FB-4A85-95BF-B4BFF2D53090}">
  <ds:schemaRefs>
    <ds:schemaRef ds:uri="http://schemas.microsoft.com/sharepoint/v3/contenttype/forms"/>
  </ds:schemaRefs>
</ds:datastoreItem>
</file>

<file path=customXml/itemProps2.xml><?xml version="1.0" encoding="utf-8"?>
<ds:datastoreItem xmlns:ds="http://schemas.openxmlformats.org/officeDocument/2006/customXml" ds:itemID="{1C4B5B09-D94F-4664-B0D1-3446D1BF14DF}">
  <ds:schemaRefs>
    <ds:schemaRef ds:uri="http://schemas.microsoft.com/office/2006/documentManagement/types"/>
    <ds:schemaRef ds:uri="http://purl.org/dc/elements/1.1/"/>
    <ds:schemaRef ds:uri="http://schemas.microsoft.com/office/2006/metadata/properties"/>
    <ds:schemaRef ds:uri="http://purl.org/dc/dcmitype/"/>
    <ds:schemaRef ds:uri="c0f110a4-c867-4b34-ba9c-35dc4a86138c"/>
    <ds:schemaRef ds:uri="http://www.w3.org/XML/1998/namespace"/>
    <ds:schemaRef ds:uri="80f08bed-febb-4b5d-ba8a-a8a31d695eab"/>
    <ds:schemaRef ds:uri="http://schemas.microsoft.com/office/infopath/2007/PartnerControls"/>
    <ds:schemaRef ds:uri="http://schemas.openxmlformats.org/package/2006/metadata/core-properties"/>
    <ds:schemaRef ds:uri="http://purl.org/dc/terms/"/>
    <ds:schemaRef ds:uri="3db78711-160f-4277-a524-0c4a53cbc233"/>
    <ds:schemaRef ds:uri="746a252f-e9e5-4c1d-b889-7b436344e7b6"/>
  </ds:schemaRefs>
</ds:datastoreItem>
</file>

<file path=customXml/itemProps3.xml><?xml version="1.0" encoding="utf-8"?>
<ds:datastoreItem xmlns:ds="http://schemas.openxmlformats.org/officeDocument/2006/customXml" ds:itemID="{BF4626AB-91BF-430F-99D4-5DEA0AC431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6a252f-e9e5-4c1d-b889-7b436344e7b6"/>
    <ds:schemaRef ds:uri="3db78711-160f-4277-a524-0c4a53cbc23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{B6407019-2AB1-7D42-90BB-798A83B475E1}tf10001073</Template>
  <TotalTime>1670</TotalTime>
  <Words>1125</Words>
  <Application>Microsoft Office PowerPoint</Application>
  <PresentationFormat>Widescreen</PresentationFormat>
  <Paragraphs>123</Paragraphs>
  <Slides>18</Slides>
  <Notes>17</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Droplet</vt:lpstr>
      <vt:lpstr>Explore the marine food web </vt:lpstr>
      <vt:lpstr>Our Marine Food web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Andrew redding</vt:lpstr>
      <vt:lpstr>Natural beaches!</vt:lpstr>
      <vt:lpstr>PowerPoint Presentation</vt:lpstr>
      <vt:lpstr>Nearshore habitat</vt:lpstr>
      <vt:lpstr>Eelgrass meadows</vt:lpstr>
      <vt:lpstr>PowerPoint Presentation</vt:lpstr>
      <vt:lpstr>Eelgrass Habitat</vt:lpstr>
      <vt:lpstr>PowerPoint Presentation</vt:lpstr>
      <vt:lpstr>What can we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Explore the marine food web </dc:title>
  <dc:creator>Jess Newley</dc:creator>
  <cp:lastModifiedBy>Jess Newley</cp:lastModifiedBy>
  <cp:revision>3</cp:revision>
  <dcterms:created xsi:type="dcterms:W3CDTF">2023-12-13T20:34:40Z</dcterms:created>
  <dcterms:modified xsi:type="dcterms:W3CDTF">2023-12-18T17:38:49Z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0x0101004E4E98AC099A4F4FA175D3E958AAF188</vt:lpwstr>
  </property>
  <property fmtid="{D5CDD505-2E9C-101B-9397-08002B2CF9AE}" pid="3" name="MediaServiceImageTags">
    <vt:lpwstr/>
  </property>
</Properties>
</file>